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22"/>
  </p:notesMasterIdLst>
  <p:handoutMasterIdLst>
    <p:handoutMasterId r:id="rId23"/>
  </p:handoutMasterIdLst>
  <p:sldIdLst>
    <p:sldId id="289" r:id="rId5"/>
    <p:sldId id="294" r:id="rId6"/>
    <p:sldId id="298" r:id="rId7"/>
    <p:sldId id="295" r:id="rId8"/>
    <p:sldId id="296" r:id="rId9"/>
    <p:sldId id="297" r:id="rId10"/>
    <p:sldId id="291" r:id="rId11"/>
    <p:sldId id="292" r:id="rId12"/>
    <p:sldId id="276" r:id="rId13"/>
    <p:sldId id="283" r:id="rId14"/>
    <p:sldId id="265" r:id="rId15"/>
    <p:sldId id="264" r:id="rId16"/>
    <p:sldId id="268" r:id="rId17"/>
    <p:sldId id="266" r:id="rId18"/>
    <p:sldId id="267" r:id="rId19"/>
    <p:sldId id="293" r:id="rId20"/>
    <p:sldId id="2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94" autoAdjust="0"/>
  </p:normalViewPr>
  <p:slideViewPr>
    <p:cSldViewPr snapToGrid="0">
      <p:cViewPr varScale="1">
        <p:scale>
          <a:sx n="105" d="100"/>
          <a:sy n="105" d="100"/>
        </p:scale>
        <p:origin x="828"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9/11/2024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9/11/2024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11</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12</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13</a:t>
            </a:fld>
            <a:endParaRPr lang="en-US"/>
          </a:p>
        </p:txBody>
      </p:sp>
    </p:spTree>
    <p:extLst>
      <p:ext uri="{BB962C8B-B14F-4D97-AF65-F5344CB8AC3E}">
        <p14:creationId xmlns:p14="http://schemas.microsoft.com/office/powerpoint/2010/main" val="711298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14</a:t>
            </a:fld>
            <a:endParaRPr lang="en-US"/>
          </a:p>
        </p:txBody>
      </p:sp>
    </p:spTree>
    <p:extLst>
      <p:ext uri="{BB962C8B-B14F-4D97-AF65-F5344CB8AC3E}">
        <p14:creationId xmlns:p14="http://schemas.microsoft.com/office/powerpoint/2010/main" val="2729973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15</a:t>
            </a:fld>
            <a:endParaRPr lang="en-US"/>
          </a:p>
        </p:txBody>
      </p:sp>
    </p:spTree>
    <p:extLst>
      <p:ext uri="{BB962C8B-B14F-4D97-AF65-F5344CB8AC3E}">
        <p14:creationId xmlns:p14="http://schemas.microsoft.com/office/powerpoint/2010/main" val="3281880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17</a:t>
            </a:fld>
            <a:endParaRPr lang="en-US"/>
          </a:p>
        </p:txBody>
      </p:sp>
    </p:spTree>
    <p:extLst>
      <p:ext uri="{BB962C8B-B14F-4D97-AF65-F5344CB8AC3E}">
        <p14:creationId xmlns:p14="http://schemas.microsoft.com/office/powerpoint/2010/main" val="2974415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9/11/2024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9/11/2024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9/11/2024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4056528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260937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52046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7422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9C8ABD-000F-7A94-A7B0-9589F4FEFD54}"/>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C3A554-E5A9-B3CB-913D-45DBFBA79B40}"/>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A8DF3-F55A-2494-C55D-8FB94BBC6A4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9DC86E-6F8A-B036-5CB2-AA8A79837F35}"/>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9E0C03-C633-9356-4E28-678BAB7AE02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C8A4F7-6C4C-719B-298F-3B81223D178B}"/>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7E5D8B-D6BC-19AE-C0C9-249A5561700F}"/>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5" name="Content Placeholder 3">
            <a:extLst>
              <a:ext uri="{FF2B5EF4-FFF2-40B4-BE49-F238E27FC236}">
                <a16:creationId xmlns:a16="http://schemas.microsoft.com/office/drawing/2014/main" id="{7A6C5266-7ECA-B150-2C0F-8670F43AC82D}"/>
              </a:ext>
            </a:extLst>
          </p:cNvPr>
          <p:cNvSpPr>
            <a:spLocks noGrp="1"/>
          </p:cNvSpPr>
          <p:nvPr>
            <p:ph sz="half" idx="14" hasCustomPrompt="1"/>
          </p:nvPr>
        </p:nvSpPr>
        <p:spPr>
          <a:xfrm>
            <a:off x="838200" y="1987669"/>
            <a:ext cx="6974711" cy="4297679"/>
          </a:xfrm>
        </p:spPr>
        <p:txBody>
          <a:bodyPr>
            <a:normAutofit/>
          </a:bodyPr>
          <a:lstStyle>
            <a:lvl1pPr marL="0" indent="0">
              <a:spcBef>
                <a:spcPts val="1000"/>
              </a:spcBef>
              <a:spcAft>
                <a:spcPts val="0"/>
              </a:spcAft>
              <a:buNone/>
              <a:defRPr sz="1800"/>
            </a:lvl1pPr>
            <a:lvl2pPr>
              <a:spcBef>
                <a:spcPts val="1000"/>
              </a:spcBef>
              <a:spcAft>
                <a:spcPts val="500"/>
              </a:spcAft>
              <a:defRPr sz="1800"/>
            </a:lvl2pPr>
            <a:lvl3pPr>
              <a:spcBef>
                <a:spcPts val="1000"/>
              </a:spcBef>
              <a:spcAft>
                <a:spcPts val="500"/>
              </a:spcAft>
              <a:defRPr sz="1800"/>
            </a:lvl3pPr>
            <a:lvl4pPr>
              <a:spcBef>
                <a:spcPts val="1000"/>
              </a:spcBef>
              <a:spcAft>
                <a:spcPts val="500"/>
              </a:spcAft>
              <a:defRPr sz="1800"/>
            </a:lvl4pPr>
            <a:lvl5pPr>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17085" y="1987670"/>
            <a:ext cx="3436716" cy="4297680"/>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5187899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7588714-FE55-FCEF-78C2-2A4D11ECD7FD}"/>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F6BF02-4CD8-261B-BE58-05677EB947E9}"/>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AF1F17-7A1F-BCA2-15C0-417928B4E78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0ADE0B-D150-E72B-EE9A-E5EFDBC6F01E}"/>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BCDD5A-A3C4-DF4F-74AD-CAF0F465BDA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430AE4-C878-DFAB-EDA5-36B97176DE7A}"/>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1487B2-0348-2FFC-03FB-6508B6FD36B3}"/>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2125262"/>
            <a:ext cx="10515600" cy="3675944"/>
          </a:xfrm>
        </p:spPr>
        <p:txBody>
          <a:bodyPr>
            <a:normAutofit/>
          </a:bodyPr>
          <a:lstStyle>
            <a:lvl1pPr marL="0" indent="0" algn="ctr">
              <a:buNone/>
              <a:defRPr sz="2000"/>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9/11/2024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14884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9/11/2024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9/11/2024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9/11/2024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9/11/2024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9/11/2024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9/11/2024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9/11/2024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9/11/2024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9/11/2024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1" r:id="rId13"/>
    <p:sldLayoutId id="2147483682" r:id="rId14"/>
    <p:sldLayoutId id="2147483685" r:id="rId15"/>
    <p:sldLayoutId id="2147483686" r:id="rId16"/>
    <p:sldLayoutId id="2147483688" r:id="rId17"/>
    <p:sldLayoutId id="2147483689" r:id="rId18"/>
    <p:sldLayoutId id="2147483690" r:id="rId19"/>
    <p:sldLayoutId id="2147483691" r:id="rId20"/>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hyperlink" Target="https://scikit-learn.org/stable/modules/generated/sklearn.tree.DecisionTreeClassifier.html"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hyperlink" Target="https://github.com/MichaelSheveland/Project-2-Group-3.git" TargetMode="External"/><Relationship Id="rId4" Type="http://schemas.openxmlformats.org/officeDocument/2006/relationships/hyperlink" Target="https://www.kaggle.com/datasets/rukenmissonnier/final-house?resource=downloa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4" name="Straight Connector 14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51" name="Rectangle 150">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291951" y="178095"/>
            <a:ext cx="6216006" cy="3902149"/>
          </a:xfrm>
        </p:spPr>
        <p:txBody>
          <a:bodyPr vert="horz" lIns="91440" tIns="45720" rIns="91440" bIns="45720" rtlCol="0" anchor="t">
            <a:normAutofit fontScale="90000"/>
          </a:bodyPr>
          <a:lstStyle/>
          <a:p>
            <a:br>
              <a:rPr lang="en-US" sz="2600" i="0" kern="1200" cap="all" baseline="0" dirty="0">
                <a:solidFill>
                  <a:schemeClr val="tx2"/>
                </a:solidFill>
                <a:latin typeface="+mn-lt"/>
                <a:ea typeface="+mj-ea"/>
                <a:cs typeface="+mj-cs"/>
              </a:rPr>
            </a:br>
            <a:br>
              <a:rPr lang="en-US" sz="2600" i="0" dirty="0">
                <a:solidFill>
                  <a:schemeClr val="tx2"/>
                </a:solidFill>
                <a:latin typeface="+mn-lt"/>
              </a:rPr>
            </a:br>
            <a:r>
              <a:rPr lang="en-US" sz="2600" i="0" kern="1200" cap="all" baseline="0" dirty="0">
                <a:solidFill>
                  <a:schemeClr val="tx2"/>
                </a:solidFill>
                <a:latin typeface="+mn-lt"/>
                <a:ea typeface="+mj-ea"/>
                <a:cs typeface="+mj-cs"/>
              </a:rPr>
              <a:t>Texas Real Estate </a:t>
            </a:r>
            <a:br>
              <a:rPr lang="en-US" sz="2600" i="0" kern="1200" cap="all" baseline="0" dirty="0">
                <a:solidFill>
                  <a:schemeClr val="tx2"/>
                </a:solidFill>
                <a:latin typeface="+mn-lt"/>
                <a:ea typeface="+mj-ea"/>
                <a:cs typeface="+mj-cs"/>
              </a:rPr>
            </a:br>
            <a:r>
              <a:rPr lang="en-US" sz="2600" i="0" dirty="0">
                <a:solidFill>
                  <a:schemeClr val="tx1"/>
                </a:solidFill>
                <a:latin typeface="+mn-lt"/>
              </a:rPr>
              <a:t>predict house prices based on various real estate features</a:t>
            </a:r>
            <a:r>
              <a:rPr lang="en-US" sz="2600" i="0" dirty="0">
                <a:solidFill>
                  <a:schemeClr val="tx2"/>
                </a:solidFill>
                <a:latin typeface="+mn-lt"/>
              </a:rPr>
              <a:t> </a:t>
            </a:r>
            <a:r>
              <a:rPr lang="en-US" sz="2600" i="0" kern="1200" cap="all" baseline="0" dirty="0">
                <a:solidFill>
                  <a:schemeClr val="tx2"/>
                </a:solidFill>
                <a:latin typeface="+mn-lt"/>
                <a:ea typeface="+mj-ea"/>
                <a:cs typeface="+mj-cs"/>
              </a:rPr>
              <a:t>using Machine Learning</a:t>
            </a:r>
            <a:br>
              <a:rPr lang="en-US" sz="2600" i="0" kern="1200" cap="all" baseline="0" dirty="0">
                <a:solidFill>
                  <a:schemeClr val="tx2"/>
                </a:solidFill>
                <a:latin typeface="+mn-lt"/>
                <a:ea typeface="+mj-ea"/>
                <a:cs typeface="+mj-cs"/>
              </a:rPr>
            </a:br>
            <a:br>
              <a:rPr lang="en-US" sz="2600" i="0" kern="1200" cap="all" baseline="0" dirty="0">
                <a:solidFill>
                  <a:schemeClr val="tx2"/>
                </a:solidFill>
                <a:ea typeface="+mj-ea"/>
                <a:cs typeface="+mj-cs"/>
              </a:rPr>
            </a:br>
            <a:br>
              <a:rPr lang="en-US" sz="2600" i="1" kern="1200" cap="all" baseline="0" dirty="0">
                <a:solidFill>
                  <a:schemeClr val="tx2"/>
                </a:solidFill>
                <a:latin typeface="+mj-lt"/>
                <a:ea typeface="+mj-ea"/>
                <a:cs typeface="+mj-cs"/>
              </a:rPr>
            </a:br>
            <a:br>
              <a:rPr lang="en-US" sz="2600" dirty="0">
                <a:solidFill>
                  <a:schemeClr val="tx2"/>
                </a:solidFill>
              </a:rPr>
            </a:br>
            <a:br>
              <a:rPr lang="en-US" sz="2600" i="1" kern="1200" cap="all" baseline="0" dirty="0">
                <a:solidFill>
                  <a:schemeClr val="tx2"/>
                </a:solidFill>
                <a:latin typeface="+mj-lt"/>
                <a:ea typeface="+mj-ea"/>
                <a:cs typeface="+mj-cs"/>
              </a:rPr>
            </a:br>
            <a:r>
              <a:rPr lang="en-US" sz="2600" i="0" kern="1200" cap="all" baseline="0" dirty="0">
                <a:solidFill>
                  <a:schemeClr val="tx2"/>
                </a:solidFill>
                <a:latin typeface="+mn-lt"/>
                <a:ea typeface="+mj-ea"/>
                <a:cs typeface="+mj-cs"/>
              </a:rPr>
              <a:t>Presented by: </a:t>
            </a:r>
            <a:br>
              <a:rPr lang="en-US" sz="2600" i="0" kern="1200" cap="all" baseline="0" dirty="0">
                <a:solidFill>
                  <a:schemeClr val="tx2"/>
                </a:solidFill>
                <a:latin typeface="+mn-lt"/>
                <a:ea typeface="+mj-ea"/>
                <a:cs typeface="+mj-cs"/>
              </a:rPr>
            </a:br>
            <a:r>
              <a:rPr lang="en-US" sz="2600" i="0" kern="1200" cap="all" baseline="0" dirty="0">
                <a:solidFill>
                  <a:schemeClr val="tx2"/>
                </a:solidFill>
                <a:latin typeface="+mn-lt"/>
                <a:ea typeface="+mj-ea"/>
                <a:cs typeface="+mj-cs"/>
              </a:rPr>
              <a:t>Rebecca, Natalie, Russell, Michael</a:t>
            </a:r>
          </a:p>
        </p:txBody>
      </p:sp>
      <p:pic>
        <p:nvPicPr>
          <p:cNvPr id="11" name="Picture Placeholder 10" descr="A house with a lawn and a tree&#10;&#10;Description automatically generated">
            <a:extLst>
              <a:ext uri="{FF2B5EF4-FFF2-40B4-BE49-F238E27FC236}">
                <a16:creationId xmlns:a16="http://schemas.microsoft.com/office/drawing/2014/main" id="{F3E2BCC3-DF0A-7735-4B5E-B18DC0674EA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4101" r="24836"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153" name="Straight Connector 152">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3AA7AB4-81C1-FD67-6144-3AF33FF8F232}"/>
              </a:ext>
            </a:extLst>
          </p:cNvPr>
          <p:cNvSpPr txBox="1"/>
          <p:nvPr/>
        </p:nvSpPr>
        <p:spPr>
          <a:xfrm>
            <a:off x="451884" y="5202019"/>
            <a:ext cx="3343882" cy="646331"/>
          </a:xfrm>
          <a:prstGeom prst="rect">
            <a:avLst/>
          </a:prstGeom>
          <a:noFill/>
        </p:spPr>
        <p:txBody>
          <a:bodyPr wrap="square" rtlCol="0">
            <a:spAutoFit/>
          </a:bodyPr>
          <a:lstStyle/>
          <a:p>
            <a:r>
              <a:rPr lang="en-US" dirty="0"/>
              <a:t>Group 3 Project 2</a:t>
            </a:r>
          </a:p>
          <a:p>
            <a:r>
              <a:rPr lang="en-US" dirty="0"/>
              <a:t>Aug 11, 2024</a:t>
            </a:r>
          </a:p>
        </p:txBody>
      </p:sp>
    </p:spTree>
    <p:extLst>
      <p:ext uri="{BB962C8B-B14F-4D97-AF65-F5344CB8AC3E}">
        <p14:creationId xmlns:p14="http://schemas.microsoft.com/office/powerpoint/2010/main" val="307899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5" name="Rectangle 84">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Connector 88">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E64BCFA-2830-2B2D-EAEF-E7BAC7494B93}"/>
              </a:ext>
            </a:extLst>
          </p:cNvPr>
          <p:cNvSpPr txBox="1"/>
          <p:nvPr/>
        </p:nvSpPr>
        <p:spPr>
          <a:xfrm>
            <a:off x="968905" y="501848"/>
            <a:ext cx="3419856" cy="5539978"/>
          </a:xfrm>
          <a:prstGeom prst="rect">
            <a:avLst/>
          </a:prstGeom>
          <a:noFill/>
        </p:spPr>
        <p:txBody>
          <a:bodyPr wrap="square" rtlCol="0">
            <a:spAutoFit/>
          </a:bodyPr>
          <a:lstStyle/>
          <a:p>
            <a:pPr algn="just"/>
            <a:r>
              <a:rPr lang="en-US" sz="2400" b="1" dirty="0">
                <a:effectLst/>
              </a:rPr>
              <a:t>Model Development</a:t>
            </a:r>
          </a:p>
          <a:p>
            <a:pPr algn="just"/>
            <a:endParaRPr lang="en-US" sz="2400" b="1" dirty="0">
              <a:effectLst/>
            </a:endParaRPr>
          </a:p>
          <a:p>
            <a:pPr algn="just"/>
            <a:r>
              <a:rPr lang="en-US" dirty="0"/>
              <a:t>In this project, I developed a machine learning model using </a:t>
            </a:r>
            <a:r>
              <a:rPr lang="en-US" b="1" dirty="0" err="1"/>
              <a:t>CatBoost</a:t>
            </a:r>
            <a:r>
              <a:rPr lang="en-US" b="1" dirty="0"/>
              <a:t> Regressor</a:t>
            </a:r>
            <a:r>
              <a:rPr lang="en-US" dirty="0"/>
              <a:t>. After loading and exploring the dataset, I cleaned the data by handling missing values and outliers, then performed data transformation and encoding to prepare the features. The dataset was split into 80% training and 20% testing to evaluate the model's performance. I trained the model using the training set, optimizing hyperparameters like iterations and learning rate, and made predictions on the test set. The model achieved an </a:t>
            </a:r>
            <a:r>
              <a:rPr lang="en-US" b="1" dirty="0"/>
              <a:t>R-squared</a:t>
            </a:r>
            <a:r>
              <a:rPr lang="en-US" dirty="0"/>
              <a:t> of </a:t>
            </a:r>
            <a:r>
              <a:rPr lang="en-US" b="1" dirty="0"/>
              <a:t>0.64,</a:t>
            </a:r>
            <a:r>
              <a:rPr lang="en-US" dirty="0"/>
              <a:t> indicating a decent level of accuracy in predicting real estate prices.</a:t>
            </a:r>
          </a:p>
        </p:txBody>
      </p:sp>
      <p:sp>
        <p:nvSpPr>
          <p:cNvPr id="16" name="TextBox 15">
            <a:extLst>
              <a:ext uri="{FF2B5EF4-FFF2-40B4-BE49-F238E27FC236}">
                <a16:creationId xmlns:a16="http://schemas.microsoft.com/office/drawing/2014/main" id="{741A5DE5-5830-B6EF-234A-67BDEE6BC354}"/>
              </a:ext>
            </a:extLst>
          </p:cNvPr>
          <p:cNvSpPr txBox="1"/>
          <p:nvPr/>
        </p:nvSpPr>
        <p:spPr>
          <a:xfrm>
            <a:off x="6286499" y="437998"/>
            <a:ext cx="4097926" cy="5401479"/>
          </a:xfrm>
          <a:prstGeom prst="rect">
            <a:avLst/>
          </a:prstGeom>
          <a:noFill/>
        </p:spPr>
        <p:txBody>
          <a:bodyPr wrap="square" rtlCol="0">
            <a:spAutoFit/>
          </a:bodyPr>
          <a:lstStyle/>
          <a:p>
            <a:r>
              <a:rPr lang="en-US" sz="2400" b="1" dirty="0"/>
              <a:t>Performance Metrics </a:t>
            </a:r>
          </a:p>
          <a:p>
            <a:endParaRPr lang="en-US" sz="1100" dirty="0"/>
          </a:p>
          <a:p>
            <a:endParaRPr lang="en-US" b="0" i="0" dirty="0">
              <a:effectLst/>
            </a:endParaRPr>
          </a:p>
          <a:p>
            <a:r>
              <a:rPr lang="en-US" b="0" i="0" dirty="0">
                <a:effectLst/>
              </a:rPr>
              <a:t>Mean Absolute Error (MAE): 131489.37</a:t>
            </a:r>
          </a:p>
          <a:p>
            <a:r>
              <a:rPr lang="en-US" b="0" i="0" dirty="0">
                <a:effectLst/>
              </a:rPr>
              <a:t>Mean Squared Error (MSE):235536872546.40 </a:t>
            </a:r>
          </a:p>
          <a:p>
            <a:r>
              <a:rPr lang="en-US" b="0" i="0" dirty="0">
                <a:effectLst/>
              </a:rPr>
              <a:t>R-squared (R²): 0.6432</a:t>
            </a:r>
          </a:p>
          <a:p>
            <a:endParaRPr lang="en-US" sz="1100" dirty="0">
              <a:latin typeface="Consolas" panose="020B0609020204030204" pitchFamily="49" charset="0"/>
            </a:endParaRPr>
          </a:p>
          <a:p>
            <a:endParaRPr lang="en-US" sz="1100" dirty="0">
              <a:latin typeface="Consolas" panose="020B0609020204030204" pitchFamily="49" charset="0"/>
            </a:endParaRPr>
          </a:p>
          <a:p>
            <a:pPr algn="just"/>
            <a:r>
              <a:rPr lang="en-US" dirty="0"/>
              <a:t>The model's performance metrics indicate that, on average, the predictions are off by </a:t>
            </a:r>
            <a:r>
              <a:rPr lang="en-US" b="1" dirty="0"/>
              <a:t>131,489</a:t>
            </a:r>
            <a:r>
              <a:rPr lang="en-US" dirty="0"/>
              <a:t> units (MAE), which is a significant error given the context of the data. The </a:t>
            </a:r>
            <a:r>
              <a:rPr lang="en-US" b="1" dirty="0"/>
              <a:t>Mean Squared Error (MSE)</a:t>
            </a:r>
            <a:r>
              <a:rPr lang="en-US" dirty="0"/>
              <a:t> is very high at </a:t>
            </a:r>
            <a:r>
              <a:rPr lang="en-US" b="1" dirty="0"/>
              <a:t>235.5 billion</a:t>
            </a:r>
            <a:r>
              <a:rPr lang="en-US" dirty="0"/>
              <a:t>, suggesting that the model makes some large prediction errors, as MSE penalizes larger errors more heavily. The </a:t>
            </a:r>
            <a:r>
              <a:rPr lang="en-US" b="1" dirty="0"/>
              <a:t>R-squared (R²)</a:t>
            </a:r>
            <a:r>
              <a:rPr lang="en-US" dirty="0"/>
              <a:t> value of </a:t>
            </a:r>
            <a:r>
              <a:rPr lang="en-US" b="1" dirty="0"/>
              <a:t>0.6432</a:t>
            </a:r>
            <a:r>
              <a:rPr lang="en-US" dirty="0"/>
              <a:t> means that the model explains about </a:t>
            </a:r>
            <a:r>
              <a:rPr lang="en-US" b="1" dirty="0"/>
              <a:t>64%</a:t>
            </a:r>
            <a:r>
              <a:rPr lang="en-US" dirty="0"/>
              <a:t> of the variability in the target variable, which indicates a moderate level of accuracy but also shows room for improvement.</a:t>
            </a:r>
            <a:endParaRPr lang="en-US" sz="1100" dirty="0">
              <a:latin typeface="Consolas" panose="020B0609020204030204" pitchFamily="49" charset="0"/>
            </a:endParaRPr>
          </a:p>
        </p:txBody>
      </p:sp>
    </p:spTree>
    <p:extLst>
      <p:ext uri="{BB962C8B-B14F-4D97-AF65-F5344CB8AC3E}">
        <p14:creationId xmlns:p14="http://schemas.microsoft.com/office/powerpoint/2010/main" val="4242039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30769B-62D3-AAB3-24C1-6B45A1F405D3}"/>
              </a:ext>
            </a:extLst>
          </p:cNvPr>
          <p:cNvSpPr txBox="1"/>
          <p:nvPr/>
        </p:nvSpPr>
        <p:spPr>
          <a:xfrm>
            <a:off x="786384" y="2004290"/>
            <a:ext cx="10597896" cy="923330"/>
          </a:xfrm>
          <a:prstGeom prst="rect">
            <a:avLst/>
          </a:prstGeom>
          <a:noFill/>
        </p:spPr>
        <p:txBody>
          <a:bodyPr wrap="square" rtlCol="0">
            <a:spAutoFit/>
          </a:bodyPr>
          <a:lstStyle/>
          <a:p>
            <a:endParaRPr lang="en-US" dirty="0">
              <a:solidFill>
                <a:srgbClr val="1F2328"/>
              </a:solidFill>
              <a:latin typeface="-apple-system"/>
            </a:endParaRPr>
          </a:p>
          <a:p>
            <a:endParaRPr lang="en-US" dirty="0">
              <a:solidFill>
                <a:srgbClr val="1F2328"/>
              </a:solidFill>
              <a:latin typeface="-apple-system"/>
            </a:endParaRPr>
          </a:p>
          <a:p>
            <a:endParaRPr lang="en-US" dirty="0"/>
          </a:p>
        </p:txBody>
      </p:sp>
      <p:pic>
        <p:nvPicPr>
          <p:cNvPr id="8" name="Picture 7">
            <a:extLst>
              <a:ext uri="{FF2B5EF4-FFF2-40B4-BE49-F238E27FC236}">
                <a16:creationId xmlns:a16="http://schemas.microsoft.com/office/drawing/2014/main" id="{95390DCA-2E5B-2C9F-0B92-A582E7057F31}"/>
              </a:ext>
            </a:extLst>
          </p:cNvPr>
          <p:cNvPicPr>
            <a:picLocks noChangeAspect="1"/>
          </p:cNvPicPr>
          <p:nvPr/>
        </p:nvPicPr>
        <p:blipFill>
          <a:blip r:embed="rId3"/>
          <a:stretch>
            <a:fillRect/>
          </a:stretch>
        </p:blipFill>
        <p:spPr>
          <a:xfrm>
            <a:off x="6096000" y="449261"/>
            <a:ext cx="5094316" cy="4117076"/>
          </a:xfrm>
          <a:prstGeom prst="rect">
            <a:avLst/>
          </a:prstGeom>
        </p:spPr>
      </p:pic>
      <p:pic>
        <p:nvPicPr>
          <p:cNvPr id="2" name="Picture 1">
            <a:extLst>
              <a:ext uri="{FF2B5EF4-FFF2-40B4-BE49-F238E27FC236}">
                <a16:creationId xmlns:a16="http://schemas.microsoft.com/office/drawing/2014/main" id="{FB03BD0B-4ABB-4FA6-3531-067AC2A5E127}"/>
              </a:ext>
            </a:extLst>
          </p:cNvPr>
          <p:cNvPicPr>
            <a:picLocks noChangeAspect="1"/>
          </p:cNvPicPr>
          <p:nvPr/>
        </p:nvPicPr>
        <p:blipFill>
          <a:blip r:embed="rId4"/>
          <a:stretch>
            <a:fillRect/>
          </a:stretch>
        </p:blipFill>
        <p:spPr>
          <a:xfrm>
            <a:off x="6040603" y="4482649"/>
            <a:ext cx="6151397" cy="1408283"/>
          </a:xfrm>
          <a:prstGeom prst="rect">
            <a:avLst/>
          </a:prstGeom>
        </p:spPr>
      </p:pic>
      <p:pic>
        <p:nvPicPr>
          <p:cNvPr id="4" name="Picture 3">
            <a:extLst>
              <a:ext uri="{FF2B5EF4-FFF2-40B4-BE49-F238E27FC236}">
                <a16:creationId xmlns:a16="http://schemas.microsoft.com/office/drawing/2014/main" id="{F49DEC60-C611-C30F-206B-961271ACFE37}"/>
              </a:ext>
            </a:extLst>
          </p:cNvPr>
          <p:cNvPicPr>
            <a:picLocks noChangeAspect="1"/>
          </p:cNvPicPr>
          <p:nvPr/>
        </p:nvPicPr>
        <p:blipFill>
          <a:blip r:embed="rId5"/>
          <a:stretch>
            <a:fillRect/>
          </a:stretch>
        </p:blipFill>
        <p:spPr>
          <a:xfrm>
            <a:off x="377019" y="499975"/>
            <a:ext cx="5304186" cy="4015649"/>
          </a:xfrm>
          <a:prstGeom prst="rect">
            <a:avLst/>
          </a:prstGeom>
        </p:spPr>
      </p:pic>
      <p:sp>
        <p:nvSpPr>
          <p:cNvPr id="6" name="TextBox 5">
            <a:extLst>
              <a:ext uri="{FF2B5EF4-FFF2-40B4-BE49-F238E27FC236}">
                <a16:creationId xmlns:a16="http://schemas.microsoft.com/office/drawing/2014/main" id="{948AC328-FFAC-E4E4-62CF-A7EA8D586A03}"/>
              </a:ext>
            </a:extLst>
          </p:cNvPr>
          <p:cNvSpPr txBox="1"/>
          <p:nvPr/>
        </p:nvSpPr>
        <p:spPr>
          <a:xfrm>
            <a:off x="336204" y="4687468"/>
            <a:ext cx="5385816" cy="1107996"/>
          </a:xfrm>
          <a:prstGeom prst="rect">
            <a:avLst/>
          </a:prstGeom>
          <a:noFill/>
        </p:spPr>
        <p:txBody>
          <a:bodyPr wrap="square" rtlCol="0">
            <a:spAutoFit/>
          </a:bodyPr>
          <a:lstStyle/>
          <a:p>
            <a:pPr algn="just"/>
            <a:r>
              <a:rPr lang="en-US" sz="1100" dirty="0"/>
              <a:t>This scatter plot compares the actual and predicted values from the model, filtered to include only data points where both are less than </a:t>
            </a:r>
            <a:r>
              <a:rPr lang="en-US" sz="1100" b="1" dirty="0"/>
              <a:t>500,000</a:t>
            </a:r>
            <a:r>
              <a:rPr lang="en-US" sz="1100" dirty="0"/>
              <a:t>. The red dashed line represents perfect predictions where actual equals predicted. Most points are close to this line, indicating that the model performs reasonably well in this range, though there is some spread, particularly for higher values, suggesting slight prediction errors as the actual values increase. Overall, the model is fairly accurate for predicting values under 500,000 but shows increasing variability at the higher end.</a:t>
            </a:r>
          </a:p>
        </p:txBody>
      </p:sp>
    </p:spTree>
    <p:extLst>
      <p:ext uri="{BB962C8B-B14F-4D97-AF65-F5344CB8AC3E}">
        <p14:creationId xmlns:p14="http://schemas.microsoft.com/office/powerpoint/2010/main" val="729609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147638" y="2648943"/>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820EEBA-733A-FF4B-CFCD-9254BAEF4CB0}"/>
              </a:ext>
            </a:extLst>
          </p:cNvPr>
          <p:cNvSpPr txBox="1"/>
          <p:nvPr/>
        </p:nvSpPr>
        <p:spPr>
          <a:xfrm>
            <a:off x="1580710" y="5060330"/>
            <a:ext cx="9173237" cy="141667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100" b="1" i="1" kern="1200" cap="all" baseline="0" dirty="0">
                <a:solidFill>
                  <a:schemeClr val="tx2"/>
                </a:solidFill>
                <a:effectLst/>
                <a:latin typeface="+mj-lt"/>
                <a:ea typeface="+mj-ea"/>
                <a:cs typeface="+mj-cs"/>
              </a:rPr>
              <a:t>Input new data to predict the price using the trained Model </a:t>
            </a:r>
          </a:p>
          <a:p>
            <a:pPr algn="ctr">
              <a:lnSpc>
                <a:spcPct val="90000"/>
              </a:lnSpc>
              <a:spcBef>
                <a:spcPct val="0"/>
              </a:spcBef>
              <a:spcAft>
                <a:spcPts val="600"/>
              </a:spcAft>
            </a:pPr>
            <a:endParaRPr lang="en-US" sz="3100" i="1" kern="1200" cap="all" baseline="0" dirty="0">
              <a:solidFill>
                <a:schemeClr val="tx2"/>
              </a:solidFill>
              <a:latin typeface="+mj-lt"/>
              <a:ea typeface="+mj-ea"/>
              <a:cs typeface="+mj-cs"/>
            </a:endParaRPr>
          </a:p>
        </p:txBody>
      </p:sp>
      <p:cxnSp>
        <p:nvCxnSpPr>
          <p:cNvPr id="35" name="Straight Connector 34">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92553D2-F84C-F59D-4E90-C48A9260E495}"/>
              </a:ext>
            </a:extLst>
          </p:cNvPr>
          <p:cNvPicPr>
            <a:picLocks noChangeAspect="1"/>
          </p:cNvPicPr>
          <p:nvPr/>
        </p:nvPicPr>
        <p:blipFill>
          <a:blip r:embed="rId3"/>
          <a:stretch>
            <a:fillRect/>
          </a:stretch>
        </p:blipFill>
        <p:spPr>
          <a:xfrm>
            <a:off x="1494763" y="381000"/>
            <a:ext cx="9497750" cy="1695687"/>
          </a:xfrm>
          <a:prstGeom prst="rect">
            <a:avLst/>
          </a:prstGeom>
        </p:spPr>
      </p:pic>
      <p:pic>
        <p:nvPicPr>
          <p:cNvPr id="16" name="Picture 15">
            <a:extLst>
              <a:ext uri="{FF2B5EF4-FFF2-40B4-BE49-F238E27FC236}">
                <a16:creationId xmlns:a16="http://schemas.microsoft.com/office/drawing/2014/main" id="{E9472ECE-6D8B-A8FA-A6CB-ACF764C7751C}"/>
              </a:ext>
            </a:extLst>
          </p:cNvPr>
          <p:cNvPicPr>
            <a:picLocks noChangeAspect="1"/>
          </p:cNvPicPr>
          <p:nvPr/>
        </p:nvPicPr>
        <p:blipFill>
          <a:blip r:embed="rId4"/>
          <a:stretch>
            <a:fillRect/>
          </a:stretch>
        </p:blipFill>
        <p:spPr>
          <a:xfrm>
            <a:off x="3023759" y="2247735"/>
            <a:ext cx="6144482" cy="2362530"/>
          </a:xfrm>
          <a:prstGeom prst="rect">
            <a:avLst/>
          </a:prstGeom>
        </p:spPr>
      </p:pic>
    </p:spTree>
    <p:extLst>
      <p:ext uri="{BB962C8B-B14F-4D97-AF65-F5344CB8AC3E}">
        <p14:creationId xmlns:p14="http://schemas.microsoft.com/office/powerpoint/2010/main" val="837402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F51CA2-4277-DEFD-B754-397251E39668}"/>
              </a:ext>
            </a:extLst>
          </p:cNvPr>
          <p:cNvSpPr txBox="1"/>
          <p:nvPr/>
        </p:nvSpPr>
        <p:spPr>
          <a:xfrm>
            <a:off x="4745736" y="327410"/>
            <a:ext cx="2404872" cy="400110"/>
          </a:xfrm>
          <a:prstGeom prst="rect">
            <a:avLst/>
          </a:prstGeom>
          <a:noFill/>
        </p:spPr>
        <p:txBody>
          <a:bodyPr wrap="square" rtlCol="0">
            <a:spAutoFit/>
          </a:bodyPr>
          <a:lstStyle/>
          <a:p>
            <a:r>
              <a:rPr lang="en-US" sz="2000" b="1" dirty="0"/>
              <a:t>Decision Tree Classifier</a:t>
            </a:r>
          </a:p>
        </p:txBody>
      </p:sp>
      <p:sp>
        <p:nvSpPr>
          <p:cNvPr id="3" name="TextBox 2">
            <a:extLst>
              <a:ext uri="{FF2B5EF4-FFF2-40B4-BE49-F238E27FC236}">
                <a16:creationId xmlns:a16="http://schemas.microsoft.com/office/drawing/2014/main" id="{6E7D2F7F-D473-7D46-EE0E-E2A7834C366F}"/>
              </a:ext>
            </a:extLst>
          </p:cNvPr>
          <p:cNvSpPr txBox="1"/>
          <p:nvPr/>
        </p:nvSpPr>
        <p:spPr>
          <a:xfrm>
            <a:off x="696468" y="682391"/>
            <a:ext cx="10799064" cy="2031325"/>
          </a:xfrm>
          <a:prstGeom prst="rect">
            <a:avLst/>
          </a:prstGeom>
          <a:noFill/>
        </p:spPr>
        <p:txBody>
          <a:bodyPr wrap="square" rtlCol="0">
            <a:spAutoFit/>
          </a:bodyPr>
          <a:lstStyle/>
          <a:p>
            <a:pPr rtl="0">
              <a:spcBef>
                <a:spcPts val="0"/>
              </a:spcBef>
              <a:spcAft>
                <a:spcPts val="1200"/>
              </a:spcAft>
            </a:pPr>
            <a:r>
              <a:rPr lang="en-US" sz="1200" b="1" i="0" u="none" strike="noStrike" dirty="0">
                <a:solidFill>
                  <a:srgbClr val="000000"/>
                </a:solidFill>
                <a:effectLst/>
              </a:rPr>
              <a:t>Data Processing</a:t>
            </a:r>
          </a:p>
          <a:p>
            <a:pPr algn="just" rtl="0">
              <a:spcBef>
                <a:spcPts val="0"/>
              </a:spcBef>
              <a:spcAft>
                <a:spcPts val="1200"/>
              </a:spcAft>
            </a:pPr>
            <a:r>
              <a:rPr lang="en-US" sz="1400" b="1" i="0" u="none" strike="noStrike" dirty="0">
                <a:solidFill>
                  <a:srgbClr val="000000"/>
                </a:solidFill>
                <a:effectLst/>
              </a:rPr>
              <a:t>Log Transformation Features and Sale Price: </a:t>
            </a:r>
            <a:r>
              <a:rPr lang="en-US" sz="1100" i="0" u="none" strike="noStrike" dirty="0">
                <a:solidFill>
                  <a:srgbClr val="000000"/>
                </a:solidFill>
                <a:effectLst/>
              </a:rPr>
              <a:t>In a project where you're working with a Decision Tree Model for predicting Sale Price (common in real estate or regression tasks), one of the crucial preprocessing steps is log transformation of the target variable (Sale Price). Log transformation is especially useful when the target variable has a skewed distribution. After transforming the target variable, you’ll want to focus on the preprocessing of features for the Decision Tree Model, Feature Selection: House size (square footage), Number of bedrooms/bathrooms,  Location (zip code, neighborhood), This preprocessing step (log transformation) helps the model better understand the data, yielding more accurate predictions and a more robust model. preprocessing step is essential for improving model performance, and when combined with proper feature engineering and handling of missing data, it results in a more robust model capable of producing accurate predictions on unseen data.</a:t>
            </a:r>
            <a:endParaRPr lang="en-US" sz="1100" dirty="0">
              <a:effectLst/>
            </a:endParaRPr>
          </a:p>
          <a:p>
            <a:pPr algn="just"/>
            <a:br>
              <a:rPr lang="en-US" dirty="0"/>
            </a:br>
            <a:endParaRPr lang="en-US" dirty="0"/>
          </a:p>
        </p:txBody>
      </p:sp>
      <p:sp>
        <p:nvSpPr>
          <p:cNvPr id="4" name="TextBox 3">
            <a:extLst>
              <a:ext uri="{FF2B5EF4-FFF2-40B4-BE49-F238E27FC236}">
                <a16:creationId xmlns:a16="http://schemas.microsoft.com/office/drawing/2014/main" id="{5000873E-9E35-6DA2-F98E-273494856A40}"/>
              </a:ext>
            </a:extLst>
          </p:cNvPr>
          <p:cNvSpPr txBox="1"/>
          <p:nvPr/>
        </p:nvSpPr>
        <p:spPr>
          <a:xfrm>
            <a:off x="696468" y="2074096"/>
            <a:ext cx="10799064" cy="1938992"/>
          </a:xfrm>
          <a:prstGeom prst="rect">
            <a:avLst/>
          </a:prstGeom>
          <a:noFill/>
        </p:spPr>
        <p:txBody>
          <a:bodyPr wrap="square" rtlCol="0">
            <a:spAutoFit/>
          </a:bodyPr>
          <a:lstStyle/>
          <a:p>
            <a:pPr algn="ctr" rtl="0">
              <a:spcBef>
                <a:spcPts val="0"/>
              </a:spcBef>
              <a:spcAft>
                <a:spcPts val="0"/>
              </a:spcAft>
            </a:pPr>
            <a:r>
              <a:rPr lang="en-US" sz="1200" b="0" i="0" u="sng" strike="noStrike" dirty="0">
                <a:solidFill>
                  <a:srgbClr val="0097A7"/>
                </a:solidFill>
                <a:effectLst/>
                <a:hlinkClick r:id="rId3"/>
              </a:rPr>
              <a:t>DecisionTreeClassifier</a:t>
            </a:r>
            <a:endParaRPr lang="en-US" sz="1200" b="0" dirty="0">
              <a:effectLst/>
            </a:endParaRPr>
          </a:p>
          <a:p>
            <a:pPr algn="just" rtl="0">
              <a:spcBef>
                <a:spcPts val="0"/>
              </a:spcBef>
              <a:spcAft>
                <a:spcPts val="0"/>
              </a:spcAft>
            </a:pPr>
            <a:r>
              <a:rPr lang="en-US" sz="1200" b="0" i="0" u="none" strike="noStrike" dirty="0">
                <a:solidFill>
                  <a:srgbClr val="000000"/>
                </a:solidFill>
                <a:effectLst/>
              </a:rPr>
              <a:t>Brief description Decision Tree is a supervised learning algorithm that is used classification and regression modeling. Regression is a method used for predictive modeling. The model shows perfect performance on your test data, predicting every instance correctly. While perfect classification is possible, it often points to overfitting, especially when using an unrestricted decision tree. There’s a high likelihood that the model may not perform as well on unseen or new data. This makes it a good tool for understanding which features (e.g., number of bedrooms, square footage, location) are the most important in determining housing prices. The </a:t>
            </a:r>
            <a:r>
              <a:rPr lang="en-US" sz="1200" b="1" i="0" u="none" strike="noStrike" dirty="0">
                <a:solidFill>
                  <a:srgbClr val="000000"/>
                </a:solidFill>
                <a:effectLst/>
              </a:rPr>
              <a:t>Decision Tree Classifier</a:t>
            </a:r>
            <a:r>
              <a:rPr lang="en-US" sz="1200" b="0" i="0" u="none" strike="noStrike" dirty="0">
                <a:solidFill>
                  <a:srgbClr val="000000"/>
                </a:solidFill>
                <a:effectLst/>
              </a:rPr>
              <a:t> in this case achieved perfect classification across all metrics, meaning it made no errors in predicting whether an instance belonged to class 0 ("not for sale") or class 1 ("for sale"). </a:t>
            </a:r>
            <a:endParaRPr lang="en-US" sz="1200" b="0" dirty="0">
              <a:effectLst/>
            </a:endParaRPr>
          </a:p>
          <a:p>
            <a:endParaRPr lang="en-US" sz="1200" dirty="0"/>
          </a:p>
          <a:p>
            <a:br>
              <a:rPr lang="en-US" dirty="0"/>
            </a:br>
            <a:endParaRPr lang="en-US" dirty="0"/>
          </a:p>
        </p:txBody>
      </p:sp>
      <p:pic>
        <p:nvPicPr>
          <p:cNvPr id="1028" name="Picture 4">
            <a:extLst>
              <a:ext uri="{FF2B5EF4-FFF2-40B4-BE49-F238E27FC236}">
                <a16:creationId xmlns:a16="http://schemas.microsoft.com/office/drawing/2014/main" id="{7F7EFC1A-C9FE-BAA7-938B-F4CF1F4CC0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8825" y="3353337"/>
            <a:ext cx="8134350" cy="5048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6B07E77-92B9-6B8A-3463-8E121B3081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9500" y="4059255"/>
            <a:ext cx="4953000" cy="2508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977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EB5B21-8CC0-EB17-8202-D3F72F3CCB2B}"/>
              </a:ext>
            </a:extLst>
          </p:cNvPr>
          <p:cNvSpPr txBox="1"/>
          <p:nvPr/>
        </p:nvSpPr>
        <p:spPr>
          <a:xfrm>
            <a:off x="886968" y="612648"/>
            <a:ext cx="10643616" cy="1831271"/>
          </a:xfrm>
          <a:prstGeom prst="rect">
            <a:avLst/>
          </a:prstGeom>
          <a:noFill/>
        </p:spPr>
        <p:txBody>
          <a:bodyPr wrap="square" rtlCol="0">
            <a:spAutoFit/>
          </a:bodyPr>
          <a:lstStyle/>
          <a:p>
            <a:pPr rtl="0">
              <a:spcBef>
                <a:spcPts val="0"/>
              </a:spcBef>
              <a:spcAft>
                <a:spcPts val="0"/>
              </a:spcAft>
            </a:pPr>
            <a:r>
              <a:rPr lang="en-US" sz="1100" b="1" i="0" u="none" strike="noStrike" dirty="0">
                <a:solidFill>
                  <a:srgbClr val="000000"/>
                </a:solidFill>
                <a:effectLst/>
              </a:rPr>
              <a:t>Next Steps</a:t>
            </a:r>
            <a:r>
              <a:rPr lang="en-US" sz="1100" b="0" i="0" u="none" strike="noStrike" dirty="0">
                <a:solidFill>
                  <a:srgbClr val="000000"/>
                </a:solidFill>
                <a:effectLst/>
              </a:rPr>
              <a:t>: To ensure the model's robustness, cross-validation and techniques like tree pruning should be employed to improve generalization and avoid overfitting.  </a:t>
            </a:r>
            <a:endParaRPr lang="en-US" sz="1100" b="0" dirty="0">
              <a:effectLst/>
            </a:endParaRPr>
          </a:p>
          <a:p>
            <a:pPr rtl="0">
              <a:spcBef>
                <a:spcPts val="0"/>
              </a:spcBef>
              <a:spcAft>
                <a:spcPts val="0"/>
              </a:spcAft>
            </a:pPr>
            <a:r>
              <a:rPr lang="en-US" sz="1100" b="0" i="0" u="none" strike="noStrike" dirty="0">
                <a:solidFill>
                  <a:srgbClr val="000000"/>
                </a:solidFill>
                <a:effectLst/>
              </a:rPr>
              <a:t>The results show that the </a:t>
            </a:r>
            <a:r>
              <a:rPr lang="en-US" sz="1100" b="1" i="0" u="none" strike="noStrike" dirty="0">
                <a:solidFill>
                  <a:srgbClr val="000000"/>
                </a:solidFill>
                <a:effectLst/>
              </a:rPr>
              <a:t>Decision Tree Classifier</a:t>
            </a:r>
            <a:r>
              <a:rPr lang="en-US" sz="1100" b="0" i="0" u="none" strike="noStrike" dirty="0">
                <a:solidFill>
                  <a:srgbClr val="000000"/>
                </a:solidFill>
                <a:effectLst/>
              </a:rPr>
              <a:t> achieved </a:t>
            </a:r>
            <a:r>
              <a:rPr lang="en-US" sz="1100" b="1" i="0" u="none" strike="noStrike" dirty="0">
                <a:solidFill>
                  <a:srgbClr val="000000"/>
                </a:solidFill>
                <a:effectLst/>
              </a:rPr>
              <a:t>perfect classification</a:t>
            </a:r>
            <a:r>
              <a:rPr lang="en-US" sz="1100" b="0" i="0" u="none" strike="noStrike" dirty="0">
                <a:solidFill>
                  <a:srgbClr val="000000"/>
                </a:solidFill>
                <a:effectLst/>
              </a:rPr>
              <a:t> across all metrics, with no errors made in predicting either class. </a:t>
            </a:r>
            <a:r>
              <a:rPr lang="en-US" sz="1100" b="0" i="0" u="none" strike="noStrike" dirty="0" err="1">
                <a:solidFill>
                  <a:srgbClr val="000000"/>
                </a:solidFill>
                <a:effectLst/>
              </a:rPr>
              <a:t>Specifically:The</a:t>
            </a:r>
            <a:r>
              <a:rPr lang="en-US" sz="1100" b="0" i="0" u="none" strike="noStrike" dirty="0">
                <a:solidFill>
                  <a:srgbClr val="000000"/>
                </a:solidFill>
                <a:effectLst/>
              </a:rPr>
              <a:t> model correctly identified </a:t>
            </a:r>
            <a:r>
              <a:rPr lang="en-US" sz="1100" b="1" i="0" u="none" strike="noStrike" dirty="0">
                <a:solidFill>
                  <a:srgbClr val="000000"/>
                </a:solidFill>
                <a:effectLst/>
              </a:rPr>
              <a:t>all 338 instances</a:t>
            </a:r>
            <a:r>
              <a:rPr lang="en-US" sz="1100" b="0" i="0" u="none" strike="noStrike" dirty="0">
                <a:solidFill>
                  <a:srgbClr val="000000"/>
                </a:solidFill>
                <a:effectLst/>
              </a:rPr>
              <a:t> of class 0 ("not for sale").The model also correctly identified </a:t>
            </a:r>
            <a:r>
              <a:rPr lang="en-US" sz="1100" b="1" i="0" u="none" strike="noStrike" dirty="0">
                <a:solidFill>
                  <a:srgbClr val="000000"/>
                </a:solidFill>
                <a:effectLst/>
              </a:rPr>
              <a:t>all 7685 instances</a:t>
            </a:r>
            <a:r>
              <a:rPr lang="en-US" sz="1100" b="0" i="0" u="none" strike="noStrike" dirty="0">
                <a:solidFill>
                  <a:srgbClr val="000000"/>
                </a:solidFill>
                <a:effectLst/>
              </a:rPr>
              <a:t> of class 1 ("for sale").The model achieved an </a:t>
            </a:r>
            <a:r>
              <a:rPr lang="en-US" sz="1100" b="1" i="0" u="none" strike="noStrike" dirty="0">
                <a:solidFill>
                  <a:srgbClr val="000000"/>
                </a:solidFill>
                <a:effectLst/>
              </a:rPr>
              <a:t>accuracy of 1.00 (100%)</a:t>
            </a:r>
            <a:r>
              <a:rPr lang="en-US" sz="1100" b="0" i="0" u="none" strike="noStrike" dirty="0">
                <a:solidFill>
                  <a:srgbClr val="000000"/>
                </a:solidFill>
                <a:effectLst/>
              </a:rPr>
              <a:t>, meaning all 8023 instances in the test set were classified correctly. This is the highest possible score for accuracy and confirms the performance seen in the confusion matrix and classification report. Achieving a perfect classification across all metrics means that the model flawlessly separated class 0 and class 1, with no errors in prediction. While this is an ideal result, it’s important to ensure that the model generalizes well to unseen data and doesn’t overfit the training data. In real-world scenarios, achieving such perfection is rare and might require further analysis of the dataset to ensure that the model isn’t overfitting or being evaluated on an unusually easy subset of data.</a:t>
            </a:r>
            <a:endParaRPr lang="en-US" sz="1100" b="0" dirty="0">
              <a:effectLst/>
            </a:endParaRPr>
          </a:p>
          <a:p>
            <a:br>
              <a:rPr lang="en-US" dirty="0"/>
            </a:br>
            <a:endParaRPr lang="en-US" dirty="0"/>
          </a:p>
        </p:txBody>
      </p:sp>
      <p:pic>
        <p:nvPicPr>
          <p:cNvPr id="2050" name="Picture 2">
            <a:extLst>
              <a:ext uri="{FF2B5EF4-FFF2-40B4-BE49-F238E27FC236}">
                <a16:creationId xmlns:a16="http://schemas.microsoft.com/office/drawing/2014/main" id="{C6795D02-456F-FC6B-2AB8-A8337606F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673" y="2042732"/>
            <a:ext cx="8134350" cy="504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94DC602-D559-012F-7234-A8FA37DDA7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2881694"/>
            <a:ext cx="4953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777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0499A1-A67F-7DE7-6FC0-4BB6F8AC74FA}"/>
              </a:ext>
            </a:extLst>
          </p:cNvPr>
          <p:cNvSpPr txBox="1"/>
          <p:nvPr/>
        </p:nvSpPr>
        <p:spPr>
          <a:xfrm>
            <a:off x="621792" y="566928"/>
            <a:ext cx="10232136" cy="738664"/>
          </a:xfrm>
          <a:prstGeom prst="rect">
            <a:avLst/>
          </a:prstGeom>
          <a:noFill/>
        </p:spPr>
        <p:txBody>
          <a:bodyPr wrap="square" rtlCol="0">
            <a:spAutoFit/>
          </a:bodyPr>
          <a:lstStyle/>
          <a:p>
            <a:pPr algn="just"/>
            <a:r>
              <a:rPr lang="en-US" sz="1400" i="0" u="none" strike="noStrike" dirty="0">
                <a:solidFill>
                  <a:srgbClr val="000000"/>
                </a:solidFill>
                <a:effectLst/>
              </a:rPr>
              <a:t>The number of bathrooms and lot size (acre_lot_scaled) are the dominant factors driving the predictions of the model. Other features, including the number of bedrooms, have less influence, but still contribute to the decision-making process. The most important feature in predicting the target variable, with an importance value close to 0.5. This suggests that the number of bathrooms in a property is the most influential factor in determining housing prices. </a:t>
            </a:r>
            <a:endParaRPr lang="en-US" sz="1400" dirty="0"/>
          </a:p>
        </p:txBody>
      </p:sp>
      <p:pic>
        <p:nvPicPr>
          <p:cNvPr id="3074" name="Picture 2">
            <a:extLst>
              <a:ext uri="{FF2B5EF4-FFF2-40B4-BE49-F238E27FC236}">
                <a16:creationId xmlns:a16="http://schemas.microsoft.com/office/drawing/2014/main" id="{72621FEA-5729-BF46-F5EB-3419D98A8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120" y="1596757"/>
            <a:ext cx="7587044" cy="4527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630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CE67B3-73BE-1F92-87F9-C79C217E68CA}"/>
              </a:ext>
            </a:extLst>
          </p:cNvPr>
          <p:cNvSpPr txBox="1"/>
          <p:nvPr/>
        </p:nvSpPr>
        <p:spPr>
          <a:xfrm>
            <a:off x="1124712" y="522532"/>
            <a:ext cx="9756648" cy="5812935"/>
          </a:xfrm>
          <a:prstGeom prst="rect">
            <a:avLst/>
          </a:prstGeom>
          <a:noFill/>
        </p:spPr>
        <p:txBody>
          <a:bodyPr wrap="square" rtlCol="0">
            <a:spAutoFit/>
          </a:bodyPr>
          <a:lstStyle/>
          <a:p>
            <a:pPr algn="just" rtl="0">
              <a:spcBef>
                <a:spcPts val="0"/>
              </a:spcBef>
              <a:spcAft>
                <a:spcPts val="0"/>
              </a:spcAft>
            </a:pPr>
            <a:r>
              <a:rPr lang="en-US" sz="1200" b="1" i="0" u="none" strike="noStrike" dirty="0">
                <a:solidFill>
                  <a:srgbClr val="000000"/>
                </a:solidFill>
                <a:effectLst/>
              </a:rPr>
              <a:t>Personal insights</a:t>
            </a:r>
            <a:endParaRPr lang="en-US" sz="1200" b="0" dirty="0">
              <a:effectLst/>
            </a:endParaRPr>
          </a:p>
          <a:p>
            <a:pPr algn="just" rtl="0">
              <a:spcBef>
                <a:spcPts val="0"/>
              </a:spcBef>
              <a:spcAft>
                <a:spcPts val="0"/>
              </a:spcAft>
            </a:pPr>
            <a:br>
              <a:rPr lang="en-US" sz="1200" b="0" dirty="0">
                <a:effectLst/>
              </a:rPr>
            </a:br>
            <a:r>
              <a:rPr lang="en-US" sz="1200" b="0" i="0" u="none" strike="noStrike" dirty="0">
                <a:solidFill>
                  <a:srgbClr val="000000"/>
                </a:solidFill>
                <a:effectLst/>
              </a:rPr>
              <a:t>These models helped emphasize how much feature engineering improved model scoring. I saw the biggest change in Cat Boost Regression model when effectively engineering features as opposed to features and pricing models. Which is designed to handle categorical data efficiently, thoughtful feature engineering can significantly boost performance. By understanding the relationships between variables and creating meaningful features, you're able to unlock more predictive power from the data, which leads to the substantial improvements.</a:t>
            </a:r>
            <a:endParaRPr lang="en-US" sz="1200" b="0" dirty="0">
              <a:effectLst/>
            </a:endParaRPr>
          </a:p>
          <a:p>
            <a:pPr algn="just" rtl="0">
              <a:spcBef>
                <a:spcPts val="0"/>
              </a:spcBef>
              <a:spcAft>
                <a:spcPts val="0"/>
              </a:spcAft>
            </a:pPr>
            <a:br>
              <a:rPr lang="en-US" sz="1200" b="0" dirty="0">
                <a:effectLst/>
              </a:rPr>
            </a:br>
            <a:r>
              <a:rPr lang="en-US" sz="1200" b="1" i="0" u="none" strike="noStrike" dirty="0">
                <a:solidFill>
                  <a:srgbClr val="000000"/>
                </a:solidFill>
                <a:effectLst/>
              </a:rPr>
              <a:t>Pain Points</a:t>
            </a:r>
            <a:endParaRPr lang="en-US" sz="1200" b="0" dirty="0">
              <a:effectLst/>
            </a:endParaRPr>
          </a:p>
          <a:p>
            <a:pPr algn="just" rtl="0">
              <a:spcBef>
                <a:spcPts val="0"/>
              </a:spcBef>
              <a:spcAft>
                <a:spcPts val="0"/>
              </a:spcAft>
            </a:pPr>
            <a:br>
              <a:rPr lang="en-US" sz="1200" b="0" dirty="0">
                <a:effectLst/>
              </a:rPr>
            </a:br>
            <a:r>
              <a:rPr lang="en-US" sz="1200" b="1" i="0" u="none" strike="noStrike" dirty="0">
                <a:solidFill>
                  <a:srgbClr val="000000"/>
                </a:solidFill>
                <a:effectLst/>
              </a:rPr>
              <a:t>Not enough data</a:t>
            </a:r>
            <a:r>
              <a:rPr lang="en-US" sz="1200" b="0" i="0" u="none" strike="noStrike" dirty="0">
                <a:solidFill>
                  <a:srgbClr val="000000"/>
                </a:solidFill>
                <a:effectLst/>
              </a:rPr>
              <a:t> -the dataset not enough data points to run model; Preprocessing of data receiving errors; Features that were not very relevant to what we were trying to predict providing the need for further scaling and preprocessing</a:t>
            </a:r>
            <a:endParaRPr lang="en-US" sz="1200" b="0" dirty="0">
              <a:effectLst/>
            </a:endParaRPr>
          </a:p>
          <a:p>
            <a:pPr algn="just" rtl="0">
              <a:spcBef>
                <a:spcPts val="0"/>
              </a:spcBef>
              <a:spcAft>
                <a:spcPts val="0"/>
              </a:spcAft>
            </a:pPr>
            <a:br>
              <a:rPr lang="en-US" sz="1200" b="0" dirty="0">
                <a:effectLst/>
              </a:rPr>
            </a:br>
            <a:r>
              <a:rPr lang="en-US" sz="1200" b="1" i="0" u="none" strike="noStrike" dirty="0">
                <a:solidFill>
                  <a:srgbClr val="000000"/>
                </a:solidFill>
                <a:effectLst/>
              </a:rPr>
              <a:t>Overfitting </a:t>
            </a:r>
            <a:r>
              <a:rPr lang="en-US" sz="1200" b="0" i="0" u="none" strike="noStrike" dirty="0">
                <a:solidFill>
                  <a:srgbClr val="000000"/>
                </a:solidFill>
                <a:effectLst/>
              </a:rPr>
              <a:t>- causing the accurate scoring of model. Also, when a model becomes too tailored to the specific patterns or noise in the training data, performing well on the test set but failing to generalize to new, unseen data.</a:t>
            </a:r>
            <a:endParaRPr lang="en-US" sz="1200" b="0" dirty="0">
              <a:effectLst/>
            </a:endParaRPr>
          </a:p>
          <a:p>
            <a:pPr algn="just" rtl="0">
              <a:spcBef>
                <a:spcPts val="1200"/>
              </a:spcBef>
              <a:spcAft>
                <a:spcPts val="1200"/>
              </a:spcAft>
            </a:pPr>
            <a:r>
              <a:rPr lang="en-US" sz="1200" b="1" i="0" u="none" strike="noStrike" dirty="0">
                <a:solidFill>
                  <a:srgbClr val="000000"/>
                </a:solidFill>
                <a:effectLst/>
              </a:rPr>
              <a:t>Imbalanced Dataset</a:t>
            </a:r>
            <a:r>
              <a:rPr lang="en-US" sz="1200" b="0" i="0" u="none" strike="noStrike" dirty="0">
                <a:solidFill>
                  <a:srgbClr val="000000"/>
                </a:solidFill>
                <a:effectLst/>
              </a:rPr>
              <a:t> - In cases where one class (e.g., class 1, "for sale") is significantly more prevalent than the other (class 0, "not for sale"), achieving a perfect classification might indicate that the model is overly focused on the majority class. The model may simply be predicting the majority class rather than genuinely learning the distinction between classes.</a:t>
            </a:r>
            <a:endParaRPr lang="en-US" sz="1200" b="0" dirty="0">
              <a:effectLst/>
            </a:endParaRPr>
          </a:p>
          <a:p>
            <a:pPr algn="just" rtl="0">
              <a:spcBef>
                <a:spcPts val="0"/>
              </a:spcBef>
              <a:spcAft>
                <a:spcPts val="0"/>
              </a:spcAft>
            </a:pPr>
            <a:br>
              <a:rPr lang="en-US" sz="1200" b="0" dirty="0">
                <a:effectLst/>
              </a:rPr>
            </a:br>
            <a:r>
              <a:rPr lang="en-US" sz="1200" b="1" i="0" u="none" strike="noStrike" dirty="0">
                <a:solidFill>
                  <a:srgbClr val="000000"/>
                </a:solidFill>
                <a:effectLst/>
              </a:rPr>
              <a:t>Future Work </a:t>
            </a:r>
            <a:endParaRPr lang="en-US" sz="1200" b="0" dirty="0">
              <a:effectLst/>
            </a:endParaRPr>
          </a:p>
          <a:p>
            <a:pPr algn="just" rtl="0">
              <a:spcBef>
                <a:spcPts val="0"/>
              </a:spcBef>
              <a:spcAft>
                <a:spcPts val="0"/>
              </a:spcAft>
            </a:pPr>
            <a:br>
              <a:rPr lang="en-US" sz="1200" b="0" dirty="0">
                <a:effectLst/>
              </a:rPr>
            </a:br>
            <a:r>
              <a:rPr lang="en-US" sz="1200" b="0" i="0" u="none" strike="noStrike" dirty="0">
                <a:solidFill>
                  <a:srgbClr val="000000"/>
                </a:solidFill>
                <a:effectLst/>
              </a:rPr>
              <a:t>Future models could involve exploring additional feature engineering techniques, importing external features, and testing more complex models to further enhance performance and scoring. By extracting and creating new features, you can help your model capture more nuanced relationships between the data and the target variable. Some advanced techniques include Creating interaction features allows the model to capture relationships between multiple variables. For Example,  Date/Time Features Year/Month of Sale, Time Since Renovation, Age of Property. Or Economic Indicators Interest Rates and Zip Codes. Geospatial Data Proximity to amenities: Schools, parks, hospitals, etc. Crime Rates: Adding data on crime rates in specific neighborhoods can enhance the model’s predictive power. Public Transportation: Including features related to the distance to public transport stations or highways. </a:t>
            </a:r>
            <a:endParaRPr lang="en-US" sz="1200" b="0" dirty="0">
              <a:effectLst/>
            </a:endParaRPr>
          </a:p>
          <a:p>
            <a:pPr algn="just"/>
            <a:br>
              <a:rPr lang="en-US" dirty="0"/>
            </a:br>
            <a:endParaRPr lang="en-US" dirty="0"/>
          </a:p>
        </p:txBody>
      </p:sp>
    </p:spTree>
    <p:extLst>
      <p:ext uri="{BB962C8B-B14F-4D97-AF65-F5344CB8AC3E}">
        <p14:creationId xmlns:p14="http://schemas.microsoft.com/office/powerpoint/2010/main" val="3429094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8" name="Rectangle 67">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house with a lawn&#10;&#10;Description automatically generated">
            <a:extLst>
              <a:ext uri="{FF2B5EF4-FFF2-40B4-BE49-F238E27FC236}">
                <a16:creationId xmlns:a16="http://schemas.microsoft.com/office/drawing/2014/main" id="{7D89C5C0-08CB-A488-E009-5A5ED0A5FF1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532" r="25335" b="-1"/>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104901" y="467834"/>
            <a:ext cx="6132605" cy="1738422"/>
          </a:xfrm>
        </p:spPr>
        <p:txBody>
          <a:bodyPr vert="horz" lIns="91440" tIns="45720" rIns="91440" bIns="45720" rtlCol="0" anchor="ctr">
            <a:normAutofit/>
          </a:bodyPr>
          <a:lstStyle/>
          <a:p>
            <a:r>
              <a:rPr lang="en-US" dirty="0"/>
              <a:t>THANK YOU</a:t>
            </a:r>
          </a:p>
        </p:txBody>
      </p:sp>
      <p:cxnSp>
        <p:nvCxnSpPr>
          <p:cNvPr id="69" name="Straight Connector 68">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AFE9D09-6944-6167-CB6F-3FF4609102B6}"/>
              </a:ext>
            </a:extLst>
          </p:cNvPr>
          <p:cNvSpPr txBox="1"/>
          <p:nvPr/>
        </p:nvSpPr>
        <p:spPr>
          <a:xfrm>
            <a:off x="1104899" y="-1893028"/>
            <a:ext cx="4989514" cy="9664184"/>
          </a:xfrm>
          <a:prstGeom prst="rect">
            <a:avLst/>
          </a:prstGeom>
          <a:noFill/>
        </p:spPr>
        <p:txBody>
          <a:bodyPr wrap="square" rtlCol="0" anchor="ctr">
            <a:spAutoFit/>
          </a:bodyPr>
          <a:lstStyle/>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dirty="0">
              <a:solidFill>
                <a:srgbClr val="000000"/>
              </a:solidFill>
            </a:endParaRPr>
          </a:p>
          <a:p>
            <a:pPr rtl="0">
              <a:spcBef>
                <a:spcPts val="0"/>
              </a:spcBef>
              <a:spcAft>
                <a:spcPts val="0"/>
              </a:spcAft>
            </a:pPr>
            <a:endParaRPr lang="en-US" b="1" dirty="0">
              <a:solidFill>
                <a:srgbClr val="000000"/>
              </a:solidFill>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r>
              <a:rPr lang="en-US" b="1" i="0" u="none" strike="noStrike" dirty="0">
                <a:solidFill>
                  <a:srgbClr val="000000"/>
                </a:solidFill>
                <a:effectLst/>
              </a:rPr>
              <a:t>Links:</a:t>
            </a:r>
          </a:p>
          <a:p>
            <a:pPr rtl="0">
              <a:spcBef>
                <a:spcPts val="0"/>
              </a:spcBef>
              <a:spcAft>
                <a:spcPts val="0"/>
              </a:spcAft>
            </a:pPr>
            <a:endParaRPr lang="en-US" sz="1400" dirty="0">
              <a:solidFill>
                <a:srgbClr val="000000"/>
              </a:solidFill>
            </a:endParaRPr>
          </a:p>
          <a:p>
            <a:pPr rtl="0">
              <a:spcBef>
                <a:spcPts val="0"/>
              </a:spcBef>
              <a:spcAft>
                <a:spcPts val="0"/>
              </a:spcAft>
            </a:pPr>
            <a:r>
              <a:rPr lang="en-US" sz="1400" b="1" i="0" u="none" strike="noStrike" dirty="0">
                <a:solidFill>
                  <a:srgbClr val="000000"/>
                </a:solidFill>
                <a:effectLst/>
              </a:rPr>
              <a:t>Dataset: </a:t>
            </a:r>
            <a:r>
              <a:rPr lang="en-US" sz="1400" b="0" i="0" u="sng" strike="noStrike" dirty="0">
                <a:solidFill>
                  <a:srgbClr val="0097A7"/>
                </a:solidFill>
                <a:effectLst/>
                <a:hlinkClick r:id="rId4"/>
              </a:rPr>
              <a:t>Housing Market &amp; Prices (kaggle.com)</a:t>
            </a:r>
            <a:endParaRPr lang="en-US" sz="1400" b="0" dirty="0">
              <a:effectLst/>
            </a:endParaRPr>
          </a:p>
          <a:p>
            <a:pPr rtl="0">
              <a:spcBef>
                <a:spcPts val="1200"/>
              </a:spcBef>
              <a:spcAft>
                <a:spcPts val="1200"/>
              </a:spcAft>
            </a:pPr>
            <a:r>
              <a:rPr lang="en-US" sz="1400" b="1" i="0" u="none" strike="noStrike" dirty="0" err="1">
                <a:solidFill>
                  <a:srgbClr val="000000"/>
                </a:solidFill>
                <a:effectLst/>
              </a:rPr>
              <a:t>Github</a:t>
            </a:r>
            <a:r>
              <a:rPr lang="en-US" sz="1400" b="1" i="0" u="none" strike="noStrike" dirty="0">
                <a:solidFill>
                  <a:srgbClr val="000000"/>
                </a:solidFill>
                <a:effectLst/>
              </a:rPr>
              <a:t> Link: </a:t>
            </a:r>
            <a:r>
              <a:rPr lang="en-US" sz="1400" b="1" i="0" u="none" strike="noStrike" dirty="0">
                <a:solidFill>
                  <a:srgbClr val="000000"/>
                </a:solidFill>
                <a:effectLst/>
                <a:hlinkClick r:id="rId5"/>
              </a:rPr>
              <a:t>https://github.com/MichaelSheveland/Project-2-Group-3.git</a:t>
            </a:r>
            <a:endParaRPr lang="en-US" sz="1400" b="1" i="0" u="none" strike="noStrike" dirty="0">
              <a:solidFill>
                <a:srgbClr val="000000"/>
              </a:solidFill>
              <a:effectLst/>
            </a:endParaRPr>
          </a:p>
          <a:p>
            <a:pPr rtl="0">
              <a:spcBef>
                <a:spcPts val="1200"/>
              </a:spcBef>
              <a:spcAft>
                <a:spcPts val="1200"/>
              </a:spcAft>
            </a:pPr>
            <a:endParaRPr lang="en-US" sz="1400" dirty="0"/>
          </a:p>
          <a:p>
            <a:pPr rtl="0">
              <a:spcBef>
                <a:spcPts val="1200"/>
              </a:spcBef>
              <a:spcAft>
                <a:spcPts val="1200"/>
              </a:spcAft>
            </a:pPr>
            <a:endParaRPr lang="en-US" sz="1400" b="0" i="0" u="none" strike="noStrike" dirty="0">
              <a:solidFill>
                <a:srgbClr val="000000"/>
              </a:solidFill>
              <a:effectLst/>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br>
              <a:rPr lang="en-US" b="0" dirty="0">
                <a:effectLst/>
              </a:rPr>
            </a:br>
            <a:endParaRPr lang="en-US" b="0" dirty="0">
              <a:effectLst/>
            </a:endParaRPr>
          </a:p>
          <a:p>
            <a:br>
              <a:rPr lang="en-US" dirty="0"/>
            </a:br>
            <a:endParaRPr lang="en-US" dirty="0"/>
          </a:p>
        </p:txBody>
      </p:sp>
    </p:spTree>
    <p:extLst>
      <p:ext uri="{BB962C8B-B14F-4D97-AF65-F5344CB8AC3E}">
        <p14:creationId xmlns:p14="http://schemas.microsoft.com/office/powerpoint/2010/main" val="121080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0196B7-3D69-D09D-D342-0FE07F377757}"/>
              </a:ext>
            </a:extLst>
          </p:cNvPr>
          <p:cNvSpPr txBox="1"/>
          <p:nvPr/>
        </p:nvSpPr>
        <p:spPr>
          <a:xfrm>
            <a:off x="777240" y="630936"/>
            <a:ext cx="7749732" cy="5047536"/>
          </a:xfrm>
          <a:prstGeom prst="rect">
            <a:avLst/>
          </a:prstGeom>
          <a:noFill/>
        </p:spPr>
        <p:txBody>
          <a:bodyPr wrap="square" rtlCol="0">
            <a:spAutoFit/>
          </a:bodyPr>
          <a:lstStyle/>
          <a:p>
            <a:pPr algn="just"/>
            <a:r>
              <a:rPr lang="en-US" sz="1400" b="1" dirty="0"/>
              <a:t>Executive Summary</a:t>
            </a:r>
          </a:p>
          <a:p>
            <a:pPr algn="just"/>
            <a:endParaRPr lang="en-US" sz="1200" b="1" dirty="0"/>
          </a:p>
          <a:p>
            <a:pPr algn="just"/>
            <a:r>
              <a:rPr lang="en-US" sz="1200" dirty="0"/>
              <a:t>This project aims to develop a machine learning model to predict house prices based on various real estate features. The dataset contains essential information about houses, such as the number of bedrooms and bathrooms, lot size (in acres), house size (in square feet), and geographic location (city, state, and zip code). Additionally, key variables include the previous sale date, the house's age since the last sale, and the average house value in the corresponding zip code area. This project will provide valuable insights into real estate pricing, enabling stakeholders to make informed, data-driven decisions based on housing trends across different geographical regions.</a:t>
            </a:r>
          </a:p>
          <a:p>
            <a:pPr algn="just"/>
            <a:endParaRPr lang="en-US" sz="1200" b="1" dirty="0"/>
          </a:p>
          <a:p>
            <a:pPr algn="just"/>
            <a:r>
              <a:rPr lang="en-US" sz="1400" b="1" dirty="0"/>
              <a:t>Project Approach</a:t>
            </a:r>
          </a:p>
          <a:p>
            <a:pPr algn="just"/>
            <a:endParaRPr lang="en-US" sz="1200" b="1" dirty="0"/>
          </a:p>
          <a:p>
            <a:pPr algn="just">
              <a:buFont typeface="+mj-lt"/>
              <a:buAutoNum type="arabicPeriod"/>
            </a:pPr>
            <a:r>
              <a:rPr lang="en-US" sz="1200" b="1" dirty="0"/>
              <a:t> Data Preprocessing</a:t>
            </a:r>
            <a:r>
              <a:rPr lang="en-US" sz="1200" dirty="0"/>
              <a:t>: Prepare and clean the data, including handling missing values, encoding categorical variables  (city, state, zip code), and scaling numerical features.</a:t>
            </a:r>
          </a:p>
          <a:p>
            <a:pPr algn="just">
              <a:buFont typeface="+mj-lt"/>
              <a:buAutoNum type="arabicPeriod"/>
            </a:pPr>
            <a:endParaRPr lang="en-US" sz="1200" dirty="0"/>
          </a:p>
          <a:p>
            <a:pPr algn="just">
              <a:buFont typeface="+mj-lt"/>
              <a:buAutoNum type="arabicPeriod"/>
            </a:pPr>
            <a:r>
              <a:rPr lang="en-US" sz="1200" b="1" dirty="0"/>
              <a:t> Model Development</a:t>
            </a:r>
            <a:r>
              <a:rPr lang="en-US" sz="1200" dirty="0"/>
              <a:t>: Train machine learning models on the dataset to predict house prices (either as price per square foot or total house price). Potential models include </a:t>
            </a:r>
            <a:r>
              <a:rPr lang="en-US" sz="1200" dirty="0" err="1"/>
              <a:t>CatboostRegression</a:t>
            </a:r>
            <a:r>
              <a:rPr lang="en-US" sz="1200" dirty="0"/>
              <a:t> and </a:t>
            </a:r>
            <a:r>
              <a:rPr lang="en-US" sz="1200" dirty="0" err="1"/>
              <a:t>DecisionTree</a:t>
            </a:r>
            <a:r>
              <a:rPr lang="en-US" sz="1200" dirty="0"/>
              <a:t> Classifier. </a:t>
            </a:r>
          </a:p>
          <a:p>
            <a:pPr algn="just">
              <a:buFont typeface="+mj-lt"/>
              <a:buAutoNum type="arabicPeriod"/>
            </a:pPr>
            <a:endParaRPr lang="en-US" sz="1200" dirty="0"/>
          </a:p>
          <a:p>
            <a:pPr algn="just">
              <a:buFont typeface="+mj-lt"/>
              <a:buAutoNum type="arabicPeriod"/>
            </a:pPr>
            <a:r>
              <a:rPr lang="en-US" sz="1200" b="1" dirty="0"/>
              <a:t> Model Evaluation</a:t>
            </a:r>
            <a:r>
              <a:rPr lang="en-US" sz="1200" dirty="0"/>
              <a:t>: Use a variety of metrics such as Mean Absolute Error (MAE), Mean Squared Error (MSE), and R-squared (R²) to evaluate model performance and refine it for accuracy.</a:t>
            </a:r>
          </a:p>
          <a:p>
            <a:pPr algn="just">
              <a:buFont typeface="+mj-lt"/>
              <a:buAutoNum type="arabicPeriod"/>
            </a:pPr>
            <a:endParaRPr lang="en-US" sz="1200" dirty="0"/>
          </a:p>
          <a:p>
            <a:pPr algn="just">
              <a:buFont typeface="+mj-lt"/>
              <a:buAutoNum type="arabicPeriod"/>
            </a:pPr>
            <a:r>
              <a:rPr lang="en-US" sz="1200" b="1" dirty="0"/>
              <a:t> Feature Importance</a:t>
            </a:r>
            <a:r>
              <a:rPr lang="en-US" sz="1200" dirty="0"/>
              <a:t>: Identify the most important factors affecting house prices, such as location, house size, or lot size, and provide insights into market trends.</a:t>
            </a:r>
          </a:p>
          <a:p>
            <a:pPr algn="just">
              <a:buFont typeface="+mj-lt"/>
              <a:buAutoNum type="arabicPeriod"/>
            </a:pPr>
            <a:endParaRPr lang="en-US" sz="1200" dirty="0"/>
          </a:p>
          <a:p>
            <a:pPr algn="just">
              <a:buFont typeface="+mj-lt"/>
              <a:buAutoNum type="arabicPeriod"/>
            </a:pPr>
            <a:r>
              <a:rPr lang="en-US" sz="1200" b="1" dirty="0"/>
              <a:t> Predictive Analysis</a:t>
            </a:r>
            <a:r>
              <a:rPr lang="en-US" sz="1200" dirty="0"/>
              <a:t>: Once a final model is selected, use it to make predictions on unseen data to assess its robustness in a real-world scenario.</a:t>
            </a:r>
          </a:p>
          <a:p>
            <a:pPr algn="just"/>
            <a:endParaRPr lang="en-US" sz="1200" dirty="0"/>
          </a:p>
          <a:p>
            <a:endParaRPr lang="en-US" dirty="0"/>
          </a:p>
        </p:txBody>
      </p:sp>
      <p:pic>
        <p:nvPicPr>
          <p:cNvPr id="3" name="Picture 2">
            <a:extLst>
              <a:ext uri="{FF2B5EF4-FFF2-40B4-BE49-F238E27FC236}">
                <a16:creationId xmlns:a16="http://schemas.microsoft.com/office/drawing/2014/main" id="{43451AC0-6DA3-AFDB-7999-427BBDF28B32}"/>
              </a:ext>
            </a:extLst>
          </p:cNvPr>
          <p:cNvPicPr>
            <a:picLocks noChangeAspect="1"/>
          </p:cNvPicPr>
          <p:nvPr/>
        </p:nvPicPr>
        <p:blipFill>
          <a:blip r:embed="rId2"/>
          <a:stretch>
            <a:fillRect/>
          </a:stretch>
        </p:blipFill>
        <p:spPr>
          <a:xfrm>
            <a:off x="9540010" y="11896"/>
            <a:ext cx="2651990" cy="6834208"/>
          </a:xfrm>
          <a:prstGeom prst="rect">
            <a:avLst/>
          </a:prstGeom>
        </p:spPr>
      </p:pic>
    </p:spTree>
    <p:extLst>
      <p:ext uri="{BB962C8B-B14F-4D97-AF65-F5344CB8AC3E}">
        <p14:creationId xmlns:p14="http://schemas.microsoft.com/office/powerpoint/2010/main" val="4125192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7" name="Rectangle 66">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9BE3D76-7207-8207-A286-E9F82F9C6124}"/>
              </a:ext>
            </a:extLst>
          </p:cNvPr>
          <p:cNvPicPr>
            <a:picLocks noChangeAspect="1"/>
          </p:cNvPicPr>
          <p:nvPr/>
        </p:nvPicPr>
        <p:blipFill>
          <a:blip r:embed="rId2"/>
          <a:srcRect l="24895" r="27421"/>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cxnSp>
        <p:nvCxnSpPr>
          <p:cNvPr id="69" name="Straight Connector 68">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893E72C-1521-0892-D70F-C2F5B1984C33}"/>
              </a:ext>
            </a:extLst>
          </p:cNvPr>
          <p:cNvSpPr txBox="1"/>
          <p:nvPr/>
        </p:nvSpPr>
        <p:spPr>
          <a:xfrm>
            <a:off x="746313" y="1136313"/>
            <a:ext cx="5487146" cy="4385977"/>
          </a:xfrm>
          <a:prstGeom prst="rect">
            <a:avLst/>
          </a:prstGeom>
        </p:spPr>
        <p:txBody>
          <a:bodyPr vert="horz" lIns="91440" tIns="45720" rIns="91440" bIns="45720" rtlCol="0">
            <a:normAutofit/>
          </a:bodyPr>
          <a:lstStyle/>
          <a:p>
            <a:pPr>
              <a:lnSpc>
                <a:spcPct val="90000"/>
              </a:lnSpc>
              <a:spcAft>
                <a:spcPts val="600"/>
              </a:spcAft>
              <a:buSzPct val="80000"/>
            </a:pPr>
            <a:r>
              <a:rPr lang="en-US" sz="1400" b="1" dirty="0">
                <a:solidFill>
                  <a:schemeClr val="tx2"/>
                </a:solidFill>
              </a:rPr>
              <a:t>Dataset</a:t>
            </a:r>
          </a:p>
          <a:p>
            <a:pPr indent="-228600">
              <a:lnSpc>
                <a:spcPct val="90000"/>
              </a:lnSpc>
              <a:spcAft>
                <a:spcPts val="600"/>
              </a:spcAft>
              <a:buSzPct val="80000"/>
              <a:buFont typeface="Arial" panose="020B0604020202020204" pitchFamily="34" charset="0"/>
              <a:buChar char="•"/>
            </a:pPr>
            <a:endParaRPr lang="en-US" sz="1400" b="1" dirty="0">
              <a:solidFill>
                <a:schemeClr val="tx2"/>
              </a:solidFill>
            </a:endParaRPr>
          </a:p>
          <a:p>
            <a:pPr>
              <a:lnSpc>
                <a:spcPct val="90000"/>
              </a:lnSpc>
              <a:spcAft>
                <a:spcPts val="600"/>
              </a:spcAft>
              <a:buSzPct val="80000"/>
            </a:pPr>
            <a:r>
              <a:rPr lang="en-US" sz="1400" dirty="0">
                <a:solidFill>
                  <a:schemeClr val="tx2"/>
                </a:solidFill>
              </a:rPr>
              <a:t>USA Real Estate Dataset features real estate listing across the United States, categorized by State and Zip code. </a:t>
            </a:r>
            <a:r>
              <a:rPr lang="en-US" sz="1400" b="0" dirty="0">
                <a:solidFill>
                  <a:schemeClr val="tx2"/>
                </a:solidFill>
                <a:effectLst/>
              </a:rPr>
              <a:t>The original dataset, sourced from Kaggle, contained 2.2 million entries. We narrowed down the data by focusing exclusively on properties in Texas, resulting in a reduced dataset with 12 columns and 40,111 rows.</a:t>
            </a:r>
          </a:p>
          <a:p>
            <a:pPr indent="-228600">
              <a:lnSpc>
                <a:spcPct val="90000"/>
              </a:lnSpc>
              <a:spcAft>
                <a:spcPts val="600"/>
              </a:spcAft>
              <a:buSzPct val="80000"/>
              <a:buFont typeface="Arial" panose="020B0604020202020204" pitchFamily="34" charset="0"/>
              <a:buChar char="•"/>
            </a:pPr>
            <a:endParaRPr lang="en-US" sz="1400" dirty="0">
              <a:solidFill>
                <a:schemeClr val="tx2"/>
              </a:solidFill>
            </a:endParaRPr>
          </a:p>
          <a:p>
            <a:pPr>
              <a:lnSpc>
                <a:spcPct val="90000"/>
              </a:lnSpc>
              <a:spcAft>
                <a:spcPts val="600"/>
              </a:spcAft>
              <a:buSzPct val="80000"/>
            </a:pPr>
            <a:r>
              <a:rPr lang="en-US" sz="1400" b="1" dirty="0">
                <a:solidFill>
                  <a:schemeClr val="tx2"/>
                </a:solidFill>
                <a:effectLst/>
              </a:rPr>
              <a:t>Data Exploration and Cleaning</a:t>
            </a:r>
          </a:p>
          <a:p>
            <a:pPr indent="-228600">
              <a:lnSpc>
                <a:spcPct val="90000"/>
              </a:lnSpc>
              <a:spcAft>
                <a:spcPts val="600"/>
              </a:spcAft>
              <a:buSzPct val="80000"/>
              <a:buFont typeface="Arial" panose="020B0604020202020204" pitchFamily="34" charset="0"/>
              <a:buChar char="•"/>
            </a:pPr>
            <a:endParaRPr lang="en-US" sz="1400" b="1" dirty="0">
              <a:solidFill>
                <a:schemeClr val="tx2"/>
              </a:solidFill>
              <a:effectLst/>
            </a:endParaRPr>
          </a:p>
          <a:p>
            <a:pPr>
              <a:lnSpc>
                <a:spcPct val="90000"/>
              </a:lnSpc>
              <a:spcAft>
                <a:spcPts val="600"/>
              </a:spcAft>
              <a:buSzPct val="80000"/>
            </a:pPr>
            <a:r>
              <a:rPr lang="en-US" sz="1400" b="0" dirty="0">
                <a:solidFill>
                  <a:schemeClr val="tx2"/>
                </a:solidFill>
                <a:effectLst/>
              </a:rPr>
              <a:t>In the data exploration phase, we thoroughly examined the dataset to understand its structure, variable types, and key statistics. We utilized visualizations  to identify patterns, relationships, and outliers in the data.</a:t>
            </a:r>
          </a:p>
          <a:p>
            <a:pPr>
              <a:lnSpc>
                <a:spcPct val="90000"/>
              </a:lnSpc>
              <a:spcAft>
                <a:spcPts val="600"/>
              </a:spcAft>
              <a:buSzPct val="80000"/>
            </a:pPr>
            <a:br>
              <a:rPr lang="en-US" sz="1400" b="0" dirty="0">
                <a:solidFill>
                  <a:schemeClr val="tx2"/>
                </a:solidFill>
                <a:effectLst/>
              </a:rPr>
            </a:br>
            <a:r>
              <a:rPr lang="en-US" sz="1400" b="0" dirty="0">
                <a:solidFill>
                  <a:schemeClr val="tx2"/>
                </a:solidFill>
                <a:effectLst/>
              </a:rPr>
              <a:t>For data cleaning, we addressed missing values, removed duplicates, and ensured correct data types for each column. We also dropped the columns we don’t need for data analysis. The cleaned dataset was then validated and prepared for further analysis or modeling.</a:t>
            </a:r>
          </a:p>
        </p:txBody>
      </p:sp>
    </p:spTree>
    <p:extLst>
      <p:ext uri="{BB962C8B-B14F-4D97-AF65-F5344CB8AC3E}">
        <p14:creationId xmlns:p14="http://schemas.microsoft.com/office/powerpoint/2010/main" val="3325737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680F370-B324-F9C0-2F07-9EC792A3213B}"/>
              </a:ext>
            </a:extLst>
          </p:cNvPr>
          <p:cNvSpPr txBox="1"/>
          <p:nvPr/>
        </p:nvSpPr>
        <p:spPr>
          <a:xfrm>
            <a:off x="4564380" y="478274"/>
            <a:ext cx="3063240" cy="369332"/>
          </a:xfrm>
          <a:prstGeom prst="rect">
            <a:avLst/>
          </a:prstGeom>
          <a:noFill/>
        </p:spPr>
        <p:txBody>
          <a:bodyPr wrap="square">
            <a:spAutoFit/>
          </a:bodyPr>
          <a:lstStyle/>
          <a:p>
            <a:r>
              <a:rPr lang="en-US" sz="1800" b="1" i="0" u="none" strike="noStrike" dirty="0">
                <a:solidFill>
                  <a:srgbClr val="000000"/>
                </a:solidFill>
                <a:effectLst/>
              </a:rPr>
              <a:t>Dataset Visualization Pre-Model</a:t>
            </a:r>
            <a:endParaRPr lang="en-US" b="1" dirty="0"/>
          </a:p>
        </p:txBody>
      </p:sp>
      <p:pic>
        <p:nvPicPr>
          <p:cNvPr id="1028" name="Picture 4">
            <a:extLst>
              <a:ext uri="{FF2B5EF4-FFF2-40B4-BE49-F238E27FC236}">
                <a16:creationId xmlns:a16="http://schemas.microsoft.com/office/drawing/2014/main" id="{D4BCEDAA-DFDB-BABA-B11C-B35B321DA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789" y="1220274"/>
            <a:ext cx="4952908" cy="32462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D05D5ED-76C4-0443-3A51-70AA7DA16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647" y="1276209"/>
            <a:ext cx="4867564" cy="319026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4DAAC56-5D94-4B2F-C335-1BDF66143B37}"/>
              </a:ext>
            </a:extLst>
          </p:cNvPr>
          <p:cNvSpPr txBox="1"/>
          <p:nvPr/>
        </p:nvSpPr>
        <p:spPr>
          <a:xfrm>
            <a:off x="3031837" y="4839143"/>
            <a:ext cx="6128326" cy="646331"/>
          </a:xfrm>
          <a:prstGeom prst="rect">
            <a:avLst/>
          </a:prstGeom>
          <a:noFill/>
        </p:spPr>
        <p:txBody>
          <a:bodyPr wrap="square">
            <a:spAutoFit/>
          </a:bodyPr>
          <a:lstStyle/>
          <a:p>
            <a:r>
              <a:rPr lang="en-US" b="0" i="0" u="none" strike="noStrike" dirty="0">
                <a:effectLst/>
              </a:rPr>
              <a:t>Majority of our Dataset consisted of 3-4 beds and 2-3 bath houses. Here we can get glimpse of the average house in Texas.</a:t>
            </a:r>
            <a:endParaRPr lang="en-US" dirty="0"/>
          </a:p>
        </p:txBody>
      </p:sp>
    </p:spTree>
    <p:extLst>
      <p:ext uri="{BB962C8B-B14F-4D97-AF65-F5344CB8AC3E}">
        <p14:creationId xmlns:p14="http://schemas.microsoft.com/office/powerpoint/2010/main" val="1633884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F2675F-9E29-8D7A-675D-DF93B6535774}"/>
              </a:ext>
            </a:extLst>
          </p:cNvPr>
          <p:cNvSpPr txBox="1"/>
          <p:nvPr/>
        </p:nvSpPr>
        <p:spPr>
          <a:xfrm>
            <a:off x="4290060" y="383721"/>
            <a:ext cx="3611880" cy="369332"/>
          </a:xfrm>
          <a:prstGeom prst="rect">
            <a:avLst/>
          </a:prstGeom>
          <a:noFill/>
        </p:spPr>
        <p:txBody>
          <a:bodyPr wrap="square">
            <a:spAutoFit/>
          </a:bodyPr>
          <a:lstStyle/>
          <a:p>
            <a:r>
              <a:rPr lang="en-US" sz="1800" b="1" i="0" u="none" strike="noStrike" dirty="0">
                <a:solidFill>
                  <a:srgbClr val="000000"/>
                </a:solidFill>
                <a:effectLst/>
              </a:rPr>
              <a:t>Data Visualization House Size and Price</a:t>
            </a:r>
            <a:endParaRPr lang="en-US" b="1" dirty="0"/>
          </a:p>
        </p:txBody>
      </p:sp>
      <p:pic>
        <p:nvPicPr>
          <p:cNvPr id="2050" name="Picture 2">
            <a:extLst>
              <a:ext uri="{FF2B5EF4-FFF2-40B4-BE49-F238E27FC236}">
                <a16:creationId xmlns:a16="http://schemas.microsoft.com/office/drawing/2014/main" id="{A9851CE1-3A45-9200-FE1B-C29E2CE89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935224"/>
            <a:ext cx="6283390" cy="31697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979F55A-0C80-6147-FDCE-B827EE6ABEC3}"/>
              </a:ext>
            </a:extLst>
          </p:cNvPr>
          <p:cNvSpPr txBox="1"/>
          <p:nvPr/>
        </p:nvSpPr>
        <p:spPr>
          <a:xfrm>
            <a:off x="1477303" y="1312033"/>
            <a:ext cx="3685032" cy="2031325"/>
          </a:xfrm>
          <a:prstGeom prst="rect">
            <a:avLst/>
          </a:prstGeom>
          <a:noFill/>
        </p:spPr>
        <p:txBody>
          <a:bodyPr wrap="square">
            <a:spAutoFit/>
          </a:bodyPr>
          <a:lstStyle/>
          <a:p>
            <a:pPr rtl="0">
              <a:spcBef>
                <a:spcPts val="0"/>
              </a:spcBef>
              <a:spcAft>
                <a:spcPts val="1200"/>
              </a:spcAft>
            </a:pPr>
            <a:r>
              <a:rPr lang="en-US" sz="1400" b="0" i="0" u="none" strike="noStrike" dirty="0">
                <a:effectLst/>
              </a:rPr>
              <a:t>Correlation - Positive correlation between house size and price however not perfectly linear spreading out after 5000sqft</a:t>
            </a:r>
            <a:endParaRPr lang="en-US" sz="1400" b="0" dirty="0">
              <a:effectLst/>
            </a:endParaRPr>
          </a:p>
          <a:p>
            <a:pPr rtl="0">
              <a:spcBef>
                <a:spcPts val="0"/>
              </a:spcBef>
              <a:spcAft>
                <a:spcPts val="1200"/>
              </a:spcAft>
            </a:pPr>
            <a:r>
              <a:rPr lang="en-US" sz="1400" b="0" i="0" u="none" strike="noStrike" dirty="0">
                <a:effectLst/>
              </a:rPr>
              <a:t>Outliers - Larger houses such as possible luxury homes that may justify their high prices </a:t>
            </a:r>
            <a:endParaRPr lang="en-US" sz="1400" b="0" dirty="0">
              <a:effectLst/>
            </a:endParaRPr>
          </a:p>
          <a:p>
            <a:br>
              <a:rPr lang="en-US" dirty="0"/>
            </a:br>
            <a:endParaRPr lang="en-US" dirty="0"/>
          </a:p>
        </p:txBody>
      </p:sp>
      <p:sp>
        <p:nvSpPr>
          <p:cNvPr id="7" name="TextBox 6">
            <a:extLst>
              <a:ext uri="{FF2B5EF4-FFF2-40B4-BE49-F238E27FC236}">
                <a16:creationId xmlns:a16="http://schemas.microsoft.com/office/drawing/2014/main" id="{383D8E77-8C6D-1907-8BB0-388C0B23BE31}"/>
              </a:ext>
            </a:extLst>
          </p:cNvPr>
          <p:cNvSpPr txBox="1"/>
          <p:nvPr/>
        </p:nvSpPr>
        <p:spPr>
          <a:xfrm>
            <a:off x="5813845" y="1312033"/>
            <a:ext cx="5124129" cy="1384995"/>
          </a:xfrm>
          <a:prstGeom prst="rect">
            <a:avLst/>
          </a:prstGeom>
          <a:noFill/>
        </p:spPr>
        <p:txBody>
          <a:bodyPr wrap="square">
            <a:spAutoFit/>
          </a:bodyPr>
          <a:lstStyle/>
          <a:p>
            <a:pPr rtl="0">
              <a:spcBef>
                <a:spcPts val="0"/>
              </a:spcBef>
              <a:spcAft>
                <a:spcPts val="1200"/>
              </a:spcAft>
            </a:pPr>
            <a:r>
              <a:rPr lang="en-US" sz="1400" b="0" i="0" u="none" strike="noStrike" dirty="0">
                <a:effectLst/>
              </a:rPr>
              <a:t>X-axis (house size </a:t>
            </a:r>
            <a:r>
              <a:rPr lang="en-US" sz="1400" b="0" i="0" u="none" strike="noStrike" dirty="0" err="1">
                <a:effectLst/>
              </a:rPr>
              <a:t>sqft</a:t>
            </a:r>
            <a:r>
              <a:rPr lang="en-US" sz="1400" b="0" i="0" u="none" strike="noStrike" dirty="0">
                <a:effectLst/>
              </a:rPr>
              <a:t>) Most data between 0 - 10,000sqft </a:t>
            </a:r>
            <a:endParaRPr lang="en-US" sz="1400" b="0" dirty="0">
              <a:effectLst/>
            </a:endParaRPr>
          </a:p>
          <a:p>
            <a:pPr rtl="0">
              <a:spcBef>
                <a:spcPts val="0"/>
              </a:spcBef>
              <a:spcAft>
                <a:spcPts val="1200"/>
              </a:spcAft>
            </a:pPr>
            <a:r>
              <a:rPr lang="en-US" sz="1400" b="0" i="0" u="none" strike="noStrike" dirty="0">
                <a:effectLst/>
              </a:rPr>
              <a:t>Y-axis (price $) from $0-$25M majority of data points below $10 million</a:t>
            </a:r>
            <a:endParaRPr lang="en-US" sz="1400" b="0" dirty="0">
              <a:effectLst/>
            </a:endParaRPr>
          </a:p>
          <a:p>
            <a:br>
              <a:rPr lang="en-US" dirty="0"/>
            </a:br>
            <a:endParaRPr lang="en-US" dirty="0"/>
          </a:p>
        </p:txBody>
      </p:sp>
      <p:pic>
        <p:nvPicPr>
          <p:cNvPr id="2052" name="Picture 4">
            <a:extLst>
              <a:ext uri="{FF2B5EF4-FFF2-40B4-BE49-F238E27FC236}">
                <a16:creationId xmlns:a16="http://schemas.microsoft.com/office/drawing/2014/main" id="{01D16DDE-7BFE-1959-3AE8-341A47DD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4773" y="3343358"/>
            <a:ext cx="2889947" cy="239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41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27318F-0908-EE66-5536-1E17A9200A30}"/>
              </a:ext>
            </a:extLst>
          </p:cNvPr>
          <p:cNvSpPr txBox="1"/>
          <p:nvPr/>
        </p:nvSpPr>
        <p:spPr>
          <a:xfrm>
            <a:off x="3566160" y="330343"/>
            <a:ext cx="4477512" cy="369332"/>
          </a:xfrm>
          <a:prstGeom prst="rect">
            <a:avLst/>
          </a:prstGeom>
          <a:noFill/>
        </p:spPr>
        <p:txBody>
          <a:bodyPr wrap="square">
            <a:spAutoFit/>
          </a:bodyPr>
          <a:lstStyle/>
          <a:p>
            <a:r>
              <a:rPr lang="en-US" sz="1800" b="1" i="0" u="none" strike="noStrike" dirty="0">
                <a:solidFill>
                  <a:srgbClr val="000000"/>
                </a:solidFill>
                <a:effectLst/>
              </a:rPr>
              <a:t>Data Visualization Correlation to Price, Bath, etc</a:t>
            </a:r>
            <a:r>
              <a:rPr lang="en-US" sz="1800" b="0" i="0" u="none" strike="noStrike" dirty="0">
                <a:solidFill>
                  <a:srgbClr val="000000"/>
                </a:solidFill>
                <a:effectLst/>
                <a:latin typeface="Arial" panose="020B0604020202020204" pitchFamily="34" charset="0"/>
              </a:rPr>
              <a:t>.</a:t>
            </a:r>
            <a:endParaRPr lang="en-US" dirty="0"/>
          </a:p>
        </p:txBody>
      </p:sp>
      <p:sp>
        <p:nvSpPr>
          <p:cNvPr id="5" name="TextBox 4">
            <a:extLst>
              <a:ext uri="{FF2B5EF4-FFF2-40B4-BE49-F238E27FC236}">
                <a16:creationId xmlns:a16="http://schemas.microsoft.com/office/drawing/2014/main" id="{13C9C33E-48B5-7035-D13A-FFB804A907DD}"/>
              </a:ext>
            </a:extLst>
          </p:cNvPr>
          <p:cNvSpPr txBox="1"/>
          <p:nvPr/>
        </p:nvSpPr>
        <p:spPr>
          <a:xfrm>
            <a:off x="1146048" y="856903"/>
            <a:ext cx="5391912" cy="4062651"/>
          </a:xfrm>
          <a:prstGeom prst="rect">
            <a:avLst/>
          </a:prstGeom>
          <a:noFill/>
        </p:spPr>
        <p:txBody>
          <a:bodyPr wrap="square">
            <a:spAutoFit/>
          </a:bodyPr>
          <a:lstStyle/>
          <a:p>
            <a:pPr rtl="0">
              <a:spcBef>
                <a:spcPts val="0"/>
              </a:spcBef>
              <a:spcAft>
                <a:spcPts val="1200"/>
              </a:spcAft>
            </a:pPr>
            <a:r>
              <a:rPr lang="en-US" sz="1200" b="0" i="0" u="none" strike="noStrike" dirty="0">
                <a:effectLst/>
              </a:rPr>
              <a:t>Price:</a:t>
            </a:r>
            <a:endParaRPr lang="en-US" sz="1200" b="0" dirty="0">
              <a:effectLst/>
            </a:endParaRPr>
          </a:p>
          <a:p>
            <a:pPr rtl="0">
              <a:spcBef>
                <a:spcPts val="0"/>
              </a:spcBef>
              <a:spcAft>
                <a:spcPts val="1200"/>
              </a:spcAft>
            </a:pPr>
            <a:r>
              <a:rPr lang="en-US" sz="1200" b="0" i="0" u="none" strike="noStrike" dirty="0">
                <a:effectLst/>
              </a:rPr>
              <a:t>House Size .712 - Strong correlation as house size increases price tends to increase</a:t>
            </a:r>
            <a:endParaRPr lang="en-US" sz="1200" b="0" dirty="0">
              <a:effectLst/>
            </a:endParaRPr>
          </a:p>
          <a:p>
            <a:pPr rtl="0">
              <a:spcBef>
                <a:spcPts val="0"/>
              </a:spcBef>
              <a:spcAft>
                <a:spcPts val="1200"/>
              </a:spcAft>
            </a:pPr>
            <a:r>
              <a:rPr lang="en-US" sz="1200" b="0" i="0" u="none" strike="noStrike" dirty="0">
                <a:effectLst/>
              </a:rPr>
              <a:t>Bath .598 - Middle of road positive correlation more bathrooms are associated with higher prices</a:t>
            </a:r>
            <a:endParaRPr lang="en-US" sz="1200" b="0" dirty="0">
              <a:effectLst/>
            </a:endParaRPr>
          </a:p>
          <a:p>
            <a:pPr rtl="0">
              <a:spcBef>
                <a:spcPts val="0"/>
              </a:spcBef>
              <a:spcAft>
                <a:spcPts val="1200"/>
              </a:spcAft>
            </a:pPr>
            <a:r>
              <a:rPr lang="en-US" sz="1200" b="0" i="0" u="none" strike="noStrike" dirty="0">
                <a:effectLst/>
              </a:rPr>
              <a:t>Bed .330- Weaker positive </a:t>
            </a:r>
            <a:endParaRPr lang="en-US" sz="1200" b="0" dirty="0">
              <a:effectLst/>
            </a:endParaRPr>
          </a:p>
          <a:p>
            <a:pPr rtl="0">
              <a:spcBef>
                <a:spcPts val="0"/>
              </a:spcBef>
              <a:spcAft>
                <a:spcPts val="1200"/>
              </a:spcAft>
            </a:pPr>
            <a:r>
              <a:rPr lang="en-US" sz="1200" b="0" i="0" u="none" strike="noStrike" dirty="0">
                <a:effectLst/>
              </a:rPr>
              <a:t>Acre Lot - Very weak positive correlation showing the little influence on price </a:t>
            </a:r>
            <a:endParaRPr lang="en-US" sz="1200" b="0" dirty="0">
              <a:effectLst/>
            </a:endParaRPr>
          </a:p>
          <a:p>
            <a:pPr rtl="0">
              <a:spcBef>
                <a:spcPts val="0"/>
              </a:spcBef>
              <a:spcAft>
                <a:spcPts val="1200"/>
              </a:spcAft>
            </a:pPr>
            <a:r>
              <a:rPr lang="en-US" sz="1200" b="0" i="0" u="none" strike="noStrike" dirty="0">
                <a:effectLst/>
              </a:rPr>
              <a:t>Bath: </a:t>
            </a:r>
            <a:endParaRPr lang="en-US" sz="1200" b="0" dirty="0">
              <a:effectLst/>
            </a:endParaRPr>
          </a:p>
          <a:p>
            <a:pPr rtl="0">
              <a:spcBef>
                <a:spcPts val="0"/>
              </a:spcBef>
              <a:spcAft>
                <a:spcPts val="1200"/>
              </a:spcAft>
            </a:pPr>
            <a:r>
              <a:rPr lang="en-US" sz="1200" b="0" i="0" u="none" strike="noStrike" dirty="0">
                <a:effectLst/>
              </a:rPr>
              <a:t>House size .848 Strong correlation showing more bathrooms are typically found in larger homes</a:t>
            </a:r>
            <a:endParaRPr lang="en-US" sz="1200" b="0" dirty="0">
              <a:effectLst/>
            </a:endParaRPr>
          </a:p>
          <a:p>
            <a:pPr rtl="0">
              <a:spcBef>
                <a:spcPts val="0"/>
              </a:spcBef>
              <a:spcAft>
                <a:spcPts val="1200"/>
              </a:spcAft>
            </a:pPr>
            <a:r>
              <a:rPr lang="en-US" sz="1200" b="0" i="0" u="none" strike="noStrike" dirty="0">
                <a:effectLst/>
              </a:rPr>
              <a:t>Bed .652 strong correlation meaning homes with more bedrooms often have more bathrooms</a:t>
            </a:r>
            <a:endParaRPr lang="en-US" sz="1200" b="0" dirty="0">
              <a:effectLst/>
            </a:endParaRPr>
          </a:p>
          <a:p>
            <a:pPr rtl="0">
              <a:spcBef>
                <a:spcPts val="0"/>
              </a:spcBef>
              <a:spcAft>
                <a:spcPts val="1200"/>
              </a:spcAft>
            </a:pPr>
            <a:r>
              <a:rPr lang="en-US" sz="1200" b="0" i="0" u="none" strike="noStrike" dirty="0">
                <a:effectLst/>
              </a:rPr>
              <a:t>Acre Lot - No correlation bathrooms are unrelated to lot size</a:t>
            </a:r>
            <a:endParaRPr lang="en-US" sz="1200" b="0" dirty="0">
              <a:effectLst/>
            </a:endParaRPr>
          </a:p>
          <a:p>
            <a:br>
              <a:rPr lang="en-US" dirty="0"/>
            </a:br>
            <a:endParaRPr lang="en-US" dirty="0"/>
          </a:p>
        </p:txBody>
      </p:sp>
      <p:pic>
        <p:nvPicPr>
          <p:cNvPr id="3074" name="Picture 2">
            <a:extLst>
              <a:ext uri="{FF2B5EF4-FFF2-40B4-BE49-F238E27FC236}">
                <a16:creationId xmlns:a16="http://schemas.microsoft.com/office/drawing/2014/main" id="{5E92A0B9-E0BD-8FC6-666A-849446FA9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911" y="4472400"/>
            <a:ext cx="67818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0F482476-4AC9-C59B-58EB-56F913341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9489" y="1010571"/>
            <a:ext cx="2514652" cy="147225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546CE00-D497-9715-C0DD-965A6754B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9489" y="3051024"/>
            <a:ext cx="2743247" cy="3270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381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6DB006-3318-0338-5F30-BBB39DF1133D}"/>
              </a:ext>
            </a:extLst>
          </p:cNvPr>
          <p:cNvSpPr txBox="1"/>
          <p:nvPr/>
        </p:nvSpPr>
        <p:spPr>
          <a:xfrm>
            <a:off x="2999232" y="512064"/>
            <a:ext cx="6025896" cy="923330"/>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Investment Model Features Correlation Analysis</a:t>
            </a:r>
            <a:endParaRPr lang="en-US" b="0" dirty="0">
              <a:effectLst/>
            </a:endParaRPr>
          </a:p>
          <a:p>
            <a:br>
              <a:rPr lang="en-US" dirty="0"/>
            </a:br>
            <a:endParaRPr lang="en-US" dirty="0"/>
          </a:p>
        </p:txBody>
      </p:sp>
      <p:sp>
        <p:nvSpPr>
          <p:cNvPr id="4" name="TextBox 3">
            <a:extLst>
              <a:ext uri="{FF2B5EF4-FFF2-40B4-BE49-F238E27FC236}">
                <a16:creationId xmlns:a16="http://schemas.microsoft.com/office/drawing/2014/main" id="{95ADC130-AC4D-E895-9652-EF8AB800FEAA}"/>
              </a:ext>
            </a:extLst>
          </p:cNvPr>
          <p:cNvSpPr txBox="1"/>
          <p:nvPr/>
        </p:nvSpPr>
        <p:spPr>
          <a:xfrm>
            <a:off x="950976" y="1207008"/>
            <a:ext cx="4096512" cy="4801314"/>
          </a:xfrm>
          <a:prstGeom prst="rect">
            <a:avLst/>
          </a:prstGeom>
          <a:noFill/>
        </p:spPr>
        <p:txBody>
          <a:bodyPr wrap="square">
            <a:spAutoFit/>
          </a:bodyPr>
          <a:lstStyle/>
          <a:p>
            <a:r>
              <a:rPr lang="en-US" dirty="0"/>
              <a:t>This correlation heatmap visualizes relationships between key real estate investment features:</a:t>
            </a:r>
          </a:p>
          <a:p>
            <a:r>
              <a:rPr lang="en-US" dirty="0"/>
              <a:t>Strong positive correlation (0.71) between price and house size</a:t>
            </a:r>
          </a:p>
          <a:p>
            <a:r>
              <a:rPr lang="en-US" dirty="0"/>
              <a:t>High positive correlation (0.85) between house size and bathrooms</a:t>
            </a:r>
          </a:p>
          <a:p>
            <a:r>
              <a:rPr lang="en-US" dirty="0"/>
              <a:t>Moderate correlation (0.65) between bedrooms and bathrooms</a:t>
            </a:r>
          </a:p>
          <a:p>
            <a:r>
              <a:rPr lang="en-US" dirty="0"/>
              <a:t>Investment score shows weak positive correlations with all features</a:t>
            </a:r>
          </a:p>
          <a:p>
            <a:r>
              <a:rPr lang="en-US" dirty="0"/>
              <a:t>Colors: Red = positive correlation, Blue = negative correlation (not present)</a:t>
            </a:r>
          </a:p>
          <a:p>
            <a:r>
              <a:rPr lang="en-US" dirty="0"/>
              <a:t>Intensity indicates correlation strength</a:t>
            </a:r>
          </a:p>
          <a:p>
            <a:r>
              <a:rPr lang="en-US" dirty="0"/>
              <a:t>The heatmap reveals how different property characteristics interact, with size-related features showing the strongest correlations.</a:t>
            </a:r>
          </a:p>
        </p:txBody>
      </p:sp>
      <p:pic>
        <p:nvPicPr>
          <p:cNvPr id="5122" name="Picture 2">
            <a:extLst>
              <a:ext uri="{FF2B5EF4-FFF2-40B4-BE49-F238E27FC236}">
                <a16:creationId xmlns:a16="http://schemas.microsoft.com/office/drawing/2014/main" id="{9F07690A-7368-9DB2-C3DE-7DB6DF087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6689" y="1207008"/>
            <a:ext cx="5542694" cy="480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155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BB0EEB-9892-3B44-F5CD-41EEDC959B81}"/>
              </a:ext>
            </a:extLst>
          </p:cNvPr>
          <p:cNvSpPr txBox="1"/>
          <p:nvPr/>
        </p:nvSpPr>
        <p:spPr>
          <a:xfrm>
            <a:off x="2688983" y="372041"/>
            <a:ext cx="6410036" cy="1015663"/>
          </a:xfrm>
          <a:prstGeom prst="rect">
            <a:avLst/>
          </a:prstGeom>
          <a:noFill/>
        </p:spPr>
        <p:txBody>
          <a:bodyPr wrap="square" rtlCol="0">
            <a:spAutoFit/>
          </a:bodyPr>
          <a:lstStyle/>
          <a:p>
            <a:pPr algn="ctr" rtl="0">
              <a:spcBef>
                <a:spcPts val="0"/>
              </a:spcBef>
              <a:spcAft>
                <a:spcPts val="0"/>
              </a:spcAft>
            </a:pPr>
            <a:r>
              <a:rPr lang="en-US" sz="2000" b="1" i="0" u="none" strike="noStrike" dirty="0">
                <a:solidFill>
                  <a:srgbClr val="000000"/>
                </a:solidFill>
                <a:effectLst/>
              </a:rPr>
              <a:t>Top 10 Homes Based on Weighted Features</a:t>
            </a:r>
            <a:endParaRPr lang="en-US" sz="2000" b="1" dirty="0">
              <a:effectLst/>
            </a:endParaRPr>
          </a:p>
          <a:p>
            <a:pPr algn="ctr"/>
            <a:br>
              <a:rPr lang="en-US" sz="2000" b="1" dirty="0"/>
            </a:br>
            <a:endParaRPr lang="en-US" sz="2000" b="1" dirty="0"/>
          </a:p>
        </p:txBody>
      </p:sp>
      <p:sp>
        <p:nvSpPr>
          <p:cNvPr id="4" name="TextBox 3">
            <a:extLst>
              <a:ext uri="{FF2B5EF4-FFF2-40B4-BE49-F238E27FC236}">
                <a16:creationId xmlns:a16="http://schemas.microsoft.com/office/drawing/2014/main" id="{48C7196C-074C-6F7A-B372-C261F2B9DC27}"/>
              </a:ext>
            </a:extLst>
          </p:cNvPr>
          <p:cNvSpPr txBox="1"/>
          <p:nvPr/>
        </p:nvSpPr>
        <p:spPr>
          <a:xfrm>
            <a:off x="654443" y="1182231"/>
            <a:ext cx="4069080" cy="4493538"/>
          </a:xfrm>
          <a:prstGeom prst="rect">
            <a:avLst/>
          </a:prstGeom>
          <a:noFill/>
        </p:spPr>
        <p:txBody>
          <a:bodyPr wrap="square">
            <a:spAutoFit/>
          </a:bodyPr>
          <a:lstStyle/>
          <a:p>
            <a:pPr rtl="0">
              <a:spcBef>
                <a:spcPts val="1200"/>
              </a:spcBef>
              <a:spcAft>
                <a:spcPts val="1200"/>
              </a:spcAft>
            </a:pPr>
            <a:r>
              <a:rPr lang="en-US" sz="2000" b="0" i="0" u="none" strike="noStrike" dirty="0">
                <a:effectLst/>
              </a:rPr>
              <a:t>Key Points:</a:t>
            </a:r>
            <a:endParaRPr lang="en-US" sz="2000" b="0" dirty="0">
              <a:effectLst/>
            </a:endParaRPr>
          </a:p>
          <a:p>
            <a:pPr rtl="0" fontAlgn="base">
              <a:spcBef>
                <a:spcPts val="1200"/>
              </a:spcBef>
              <a:spcAft>
                <a:spcPts val="0"/>
              </a:spcAft>
              <a:buFont typeface="Arial" panose="020B0604020202020204" pitchFamily="34" charset="0"/>
              <a:buChar char="•"/>
            </a:pPr>
            <a:r>
              <a:rPr lang="en-US" sz="2000" b="0" i="0" u="none" strike="noStrike" dirty="0">
                <a:effectLst/>
              </a:rPr>
              <a:t>Displays top 10 properties ranked by investment score</a:t>
            </a:r>
          </a:p>
          <a:p>
            <a:pPr rtl="0" fontAlgn="base">
              <a:spcBef>
                <a:spcPts val="0"/>
              </a:spcBef>
              <a:spcAft>
                <a:spcPts val="0"/>
              </a:spcAft>
              <a:buFont typeface="Arial" panose="020B0604020202020204" pitchFamily="34" charset="0"/>
              <a:buChar char="•"/>
            </a:pPr>
            <a:r>
              <a:rPr lang="en-US" sz="2000" b="0" i="0" u="none" strike="noStrike" dirty="0">
                <a:effectLst/>
              </a:rPr>
              <a:t>Features considered: price, bedrooms, bathrooms, house size</a:t>
            </a:r>
          </a:p>
          <a:p>
            <a:pPr rtl="0" fontAlgn="base">
              <a:spcBef>
                <a:spcPts val="0"/>
              </a:spcBef>
              <a:spcAft>
                <a:spcPts val="0"/>
              </a:spcAft>
              <a:buFont typeface="Arial" panose="020B0604020202020204" pitchFamily="34" charset="0"/>
              <a:buChar char="•"/>
            </a:pPr>
            <a:r>
              <a:rPr lang="en-US" sz="2000" b="0" i="0" u="none" strike="noStrike" dirty="0">
                <a:effectLst/>
              </a:rPr>
              <a:t>Investment scores range from 49.22 to 99.00</a:t>
            </a:r>
          </a:p>
          <a:p>
            <a:pPr rtl="0" fontAlgn="base">
              <a:spcBef>
                <a:spcPts val="0"/>
              </a:spcBef>
              <a:spcAft>
                <a:spcPts val="0"/>
              </a:spcAft>
              <a:buFont typeface="Arial" panose="020B0604020202020204" pitchFamily="34" charset="0"/>
              <a:buChar char="•"/>
            </a:pPr>
            <a:r>
              <a:rPr lang="en-US" sz="2000" b="0" i="0" u="none" strike="noStrike" dirty="0">
                <a:effectLst/>
              </a:rPr>
              <a:t>Wide variety in property characteristics and prices</a:t>
            </a:r>
          </a:p>
          <a:p>
            <a:pPr rtl="0" fontAlgn="base">
              <a:spcBef>
                <a:spcPts val="0"/>
              </a:spcBef>
              <a:spcAft>
                <a:spcPts val="1200"/>
              </a:spcAft>
              <a:buFont typeface="Arial" panose="020B0604020202020204" pitchFamily="34" charset="0"/>
              <a:buChar char="•"/>
            </a:pPr>
            <a:r>
              <a:rPr lang="en-US" sz="2000" b="0" i="0" u="none" strike="noStrike" dirty="0">
                <a:effectLst/>
              </a:rPr>
              <a:t>Top-scoring property doesn't necessarily have the highest price or largest size</a:t>
            </a:r>
          </a:p>
          <a:p>
            <a:br>
              <a:rPr lang="en-US" b="0" dirty="0">
                <a:effectLst/>
              </a:rPr>
            </a:br>
            <a:endParaRPr lang="en-US" dirty="0"/>
          </a:p>
        </p:txBody>
      </p:sp>
      <p:pic>
        <p:nvPicPr>
          <p:cNvPr id="6146" name="Picture 2">
            <a:extLst>
              <a:ext uri="{FF2B5EF4-FFF2-40B4-BE49-F238E27FC236}">
                <a16:creationId xmlns:a16="http://schemas.microsoft.com/office/drawing/2014/main" id="{BD85234B-FDA1-F52F-A754-780D335C8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4865" y="1738312"/>
            <a:ext cx="6448425"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075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205014" y="533400"/>
            <a:ext cx="9658058" cy="500361"/>
          </a:xfrm>
        </p:spPr>
        <p:txBody>
          <a:bodyPr vert="horz" lIns="91440" tIns="45720" rIns="91440" bIns="45720" rtlCol="0" anchor="t">
            <a:normAutofit/>
          </a:bodyPr>
          <a:lstStyle/>
          <a:p>
            <a:br>
              <a:rPr lang="en-US" sz="800" b="0" dirty="0">
                <a:solidFill>
                  <a:srgbClr val="CCCCCC"/>
                </a:solidFill>
                <a:effectLst/>
                <a:latin typeface="Consolas" panose="020B0609020204030204" pitchFamily="49" charset="0"/>
              </a:rPr>
            </a:br>
            <a:endParaRPr lang="en-US" sz="1400" b="0" dirty="0">
              <a:solidFill>
                <a:schemeClr val="tx1"/>
              </a:solidFill>
              <a:effectLst/>
              <a:latin typeface="Consolas" panose="020B0609020204030204" pitchFamily="49" charset="0"/>
            </a:endParaRPr>
          </a:p>
        </p:txBody>
      </p:sp>
      <p:cxnSp>
        <p:nvCxnSpPr>
          <p:cNvPr id="27" name="Straight Connector 26">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descr="A brick house with a lawn and trees&#10;&#10;Description automatically generated">
            <a:extLst>
              <a:ext uri="{FF2B5EF4-FFF2-40B4-BE49-F238E27FC236}">
                <a16:creationId xmlns:a16="http://schemas.microsoft.com/office/drawing/2014/main" id="{A181B124-E375-B2E9-562D-315102C92B6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6936" b="36936"/>
          <a:stretch>
            <a:fillRect/>
          </a:stretch>
        </p:blipFill>
        <p:spPr>
          <a:xfrm>
            <a:off x="0" y="5710581"/>
            <a:ext cx="12190977" cy="1147419"/>
          </a:xfrm>
          <a:prstGeom prst="rect">
            <a:avLst/>
          </a:prstGeom>
        </p:spPr>
      </p:pic>
      <p:sp>
        <p:nvSpPr>
          <p:cNvPr id="2" name="TextBox 1">
            <a:extLst>
              <a:ext uri="{FF2B5EF4-FFF2-40B4-BE49-F238E27FC236}">
                <a16:creationId xmlns:a16="http://schemas.microsoft.com/office/drawing/2014/main" id="{C4C09D90-DB9C-6824-DFC4-A4ED336FD488}"/>
              </a:ext>
            </a:extLst>
          </p:cNvPr>
          <p:cNvSpPr txBox="1"/>
          <p:nvPr/>
        </p:nvSpPr>
        <p:spPr>
          <a:xfrm>
            <a:off x="5965354" y="1936740"/>
            <a:ext cx="4007472" cy="1723549"/>
          </a:xfrm>
          <a:prstGeom prst="rect">
            <a:avLst/>
          </a:prstGeom>
          <a:noFill/>
        </p:spPr>
        <p:txBody>
          <a:bodyPr wrap="square" rtlCol="0">
            <a:spAutoFit/>
          </a:bodyPr>
          <a:lstStyle/>
          <a:p>
            <a:endParaRPr lang="en-US" sz="1100" b="0" dirty="0">
              <a:effectLst/>
            </a:endParaRPr>
          </a:p>
          <a:p>
            <a:r>
              <a:rPr lang="en-US" sz="1100" dirty="0">
                <a:effectLst/>
              </a:rPr>
              <a:t>2. Removed and convert rows and </a:t>
            </a:r>
            <a:r>
              <a:rPr lang="en-US" sz="1100" dirty="0" err="1">
                <a:effectLst/>
              </a:rPr>
              <a:t>datas</a:t>
            </a:r>
            <a:endParaRPr lang="en-US" sz="1100" dirty="0">
              <a:effectLst/>
            </a:endParaRPr>
          </a:p>
          <a:p>
            <a:pPr marL="628650" lvl="1" indent="-171450">
              <a:buFont typeface="Arial" panose="020B0604020202020204" pitchFamily="34" charset="0"/>
              <a:buChar char="•"/>
            </a:pPr>
            <a:r>
              <a:rPr lang="en-US" sz="1100" b="0" dirty="0">
                <a:effectLst/>
              </a:rPr>
              <a:t>Remove rows where '</a:t>
            </a:r>
            <a:r>
              <a:rPr lang="en-US" sz="1100" b="0" dirty="0" err="1">
                <a:effectLst/>
              </a:rPr>
              <a:t>house_size</a:t>
            </a:r>
            <a:r>
              <a:rPr lang="en-US" sz="1100" b="0" dirty="0">
                <a:effectLst/>
              </a:rPr>
              <a:t>' or 'price' is zero or </a:t>
            </a:r>
            <a:r>
              <a:rPr lang="en-US" sz="1100" b="0" dirty="0" err="1">
                <a:effectLst/>
              </a:rPr>
              <a:t>NaN</a:t>
            </a:r>
            <a:endParaRPr lang="en-US" sz="1100" b="0" dirty="0">
              <a:effectLst/>
            </a:endParaRPr>
          </a:p>
          <a:p>
            <a:pPr marL="628650" lvl="1" indent="-171450">
              <a:buFont typeface="Arial" panose="020B0604020202020204" pitchFamily="34" charset="0"/>
              <a:buChar char="•"/>
            </a:pPr>
            <a:r>
              <a:rPr lang="en-US" sz="1100" b="0" dirty="0">
                <a:effectLst/>
              </a:rPr>
              <a:t>Remove the specified columns from the </a:t>
            </a:r>
            <a:r>
              <a:rPr lang="en-US" sz="1100" b="0" dirty="0" err="1">
                <a:effectLst/>
              </a:rPr>
              <a:t>DataFrame</a:t>
            </a:r>
            <a:endParaRPr lang="en-US" sz="1100" b="0" dirty="0">
              <a:effectLst/>
            </a:endParaRPr>
          </a:p>
          <a:p>
            <a:pPr marL="628650" lvl="1" indent="-171450">
              <a:buFont typeface="Arial" panose="020B0604020202020204" pitchFamily="34" charset="0"/>
              <a:buChar char="•"/>
            </a:pPr>
            <a:r>
              <a:rPr lang="en-US" sz="1100" b="0" dirty="0">
                <a:effectLst/>
              </a:rPr>
              <a:t>Convert 'bed' and 'bath' to string, replacing </a:t>
            </a:r>
            <a:r>
              <a:rPr lang="en-US" sz="1100" b="0" dirty="0" err="1">
                <a:effectLst/>
              </a:rPr>
              <a:t>NaN</a:t>
            </a:r>
            <a:r>
              <a:rPr lang="en-US" sz="1100" b="0" dirty="0">
                <a:effectLst/>
              </a:rPr>
              <a:t> with '0'</a:t>
            </a:r>
          </a:p>
          <a:p>
            <a:pPr marL="628650" lvl="1" indent="-171450">
              <a:buFont typeface="Arial" panose="020B0604020202020204" pitchFamily="34" charset="0"/>
              <a:buChar char="•"/>
            </a:pPr>
            <a:r>
              <a:rPr lang="en-US" sz="1100" b="0" dirty="0">
                <a:effectLst/>
              </a:rPr>
              <a:t>Convert 'price' and '</a:t>
            </a:r>
            <a:r>
              <a:rPr lang="en-US" sz="1100" b="0" dirty="0" err="1">
                <a:effectLst/>
              </a:rPr>
              <a:t>house_size</a:t>
            </a:r>
            <a:r>
              <a:rPr lang="en-US" sz="1100" b="0" dirty="0">
                <a:effectLst/>
              </a:rPr>
              <a:t>' to integers</a:t>
            </a:r>
          </a:p>
          <a:p>
            <a:pPr marL="628650" lvl="1" indent="-171450">
              <a:buFont typeface="Arial" panose="020B0604020202020204" pitchFamily="34" charset="0"/>
              <a:buChar char="•"/>
            </a:pPr>
            <a:r>
              <a:rPr lang="en-US" sz="1100" b="0" dirty="0">
                <a:effectLst/>
              </a:rPr>
              <a:t>Replace '</a:t>
            </a:r>
            <a:r>
              <a:rPr lang="en-US" sz="1100" b="0" dirty="0" err="1">
                <a:effectLst/>
              </a:rPr>
              <a:t>acre_lot</a:t>
            </a:r>
            <a:r>
              <a:rPr lang="en-US" sz="1100" b="0" dirty="0">
                <a:effectLst/>
              </a:rPr>
              <a:t>' and '</a:t>
            </a:r>
            <a:r>
              <a:rPr lang="en-US" sz="1100" b="0" dirty="0" err="1">
                <a:effectLst/>
              </a:rPr>
              <a:t>house_age_since_sold</a:t>
            </a:r>
            <a:r>
              <a:rPr lang="en-US" sz="1100" b="0" dirty="0">
                <a:effectLst/>
              </a:rPr>
              <a:t>' </a:t>
            </a:r>
            <a:r>
              <a:rPr lang="en-US" sz="1100" b="0" dirty="0" err="1">
                <a:effectLst/>
              </a:rPr>
              <a:t>NaN</a:t>
            </a:r>
            <a:r>
              <a:rPr lang="en-US" sz="1100" b="0" dirty="0">
                <a:effectLst/>
              </a:rPr>
              <a:t> with '0'</a:t>
            </a:r>
          </a:p>
          <a:p>
            <a:pPr marL="628650" lvl="1" indent="-171450">
              <a:buFont typeface="Arial" panose="020B0604020202020204" pitchFamily="34" charset="0"/>
              <a:buChar char="•"/>
            </a:pPr>
            <a:r>
              <a:rPr lang="en-US" sz="1100" b="0" dirty="0">
                <a:effectLst/>
              </a:rPr>
              <a:t>Convert '</a:t>
            </a:r>
            <a:r>
              <a:rPr lang="en-US" sz="1100" b="0" dirty="0" err="1">
                <a:effectLst/>
              </a:rPr>
              <a:t>zip_code</a:t>
            </a:r>
            <a:r>
              <a:rPr lang="en-US" sz="1100" b="0" dirty="0">
                <a:effectLst/>
              </a:rPr>
              <a:t>' to string, replacing </a:t>
            </a:r>
            <a:r>
              <a:rPr lang="en-US" sz="1100" b="0" dirty="0" err="1">
                <a:effectLst/>
              </a:rPr>
              <a:t>NaN</a:t>
            </a:r>
            <a:r>
              <a:rPr lang="en-US" sz="1100" b="0" dirty="0">
                <a:effectLst/>
              </a:rPr>
              <a:t> with '00000'</a:t>
            </a:r>
          </a:p>
          <a:p>
            <a:endParaRPr lang="en-US" dirty="0"/>
          </a:p>
        </p:txBody>
      </p:sp>
      <p:sp>
        <p:nvSpPr>
          <p:cNvPr id="4" name="TextBox 3">
            <a:extLst>
              <a:ext uri="{FF2B5EF4-FFF2-40B4-BE49-F238E27FC236}">
                <a16:creationId xmlns:a16="http://schemas.microsoft.com/office/drawing/2014/main" id="{03E6251A-F32C-ED30-447D-59F5E5855A27}"/>
              </a:ext>
            </a:extLst>
          </p:cNvPr>
          <p:cNvSpPr txBox="1"/>
          <p:nvPr/>
        </p:nvSpPr>
        <p:spPr>
          <a:xfrm>
            <a:off x="817434" y="1480513"/>
            <a:ext cx="5055410" cy="2062103"/>
          </a:xfrm>
          <a:prstGeom prst="rect">
            <a:avLst/>
          </a:prstGeom>
          <a:noFill/>
        </p:spPr>
        <p:txBody>
          <a:bodyPr wrap="square" rtlCol="0">
            <a:spAutoFit/>
          </a:bodyPr>
          <a:lstStyle/>
          <a:p>
            <a:r>
              <a:rPr lang="en-US" sz="1100" b="1" dirty="0">
                <a:effectLst/>
              </a:rPr>
              <a:t>Data Transformation</a:t>
            </a:r>
          </a:p>
          <a:p>
            <a:endParaRPr lang="en-US" sz="1100" b="1" dirty="0">
              <a:effectLst/>
            </a:endParaRPr>
          </a:p>
          <a:p>
            <a:r>
              <a:rPr lang="en-US" sz="1100" b="1" dirty="0">
                <a:effectLst/>
              </a:rPr>
              <a:t>Feature Engineering:</a:t>
            </a:r>
          </a:p>
          <a:p>
            <a:endParaRPr lang="en-US" sz="1100" b="1" dirty="0">
              <a:effectLst/>
            </a:endParaRPr>
          </a:p>
          <a:p>
            <a:r>
              <a:rPr lang="en-US" sz="1100" b="0" dirty="0">
                <a:effectLst/>
              </a:rPr>
              <a:t>1.  Create a new features that could capture important relationships: </a:t>
            </a:r>
          </a:p>
          <a:p>
            <a:pPr marL="628650" lvl="1" indent="-171450">
              <a:buFont typeface="Arial" panose="020B0604020202020204" pitchFamily="34" charset="0"/>
              <a:buChar char="•"/>
            </a:pPr>
            <a:r>
              <a:rPr lang="en-US" sz="1100" b="0" dirty="0">
                <a:effectLst/>
              </a:rPr>
              <a:t>We calculate the age of the house since it was last sold</a:t>
            </a:r>
          </a:p>
          <a:p>
            <a:pPr marL="628650" lvl="1" indent="-171450">
              <a:buFont typeface="Arial" panose="020B0604020202020204" pitchFamily="34" charset="0"/>
              <a:buChar char="•"/>
            </a:pPr>
            <a:r>
              <a:rPr lang="en-US" sz="1100" b="0" dirty="0">
                <a:effectLst/>
              </a:rPr>
              <a:t>Calculate average house value by zip code and round to integer</a:t>
            </a:r>
          </a:p>
          <a:p>
            <a:pPr marL="628650" lvl="1" indent="-171450">
              <a:buFont typeface="Arial" panose="020B0604020202020204" pitchFamily="34" charset="0"/>
              <a:buChar char="•"/>
            </a:pPr>
            <a:r>
              <a:rPr lang="en-US" sz="1100" b="0" dirty="0">
                <a:effectLst/>
              </a:rPr>
              <a:t>Calculate average price per square foot and round to integer</a:t>
            </a:r>
          </a:p>
          <a:p>
            <a:pPr marL="628650" lvl="1" indent="-171450">
              <a:buFont typeface="Arial" panose="020B0604020202020204" pitchFamily="34" charset="0"/>
              <a:buChar char="•"/>
            </a:pPr>
            <a:r>
              <a:rPr lang="en-US" sz="1100" b="0" dirty="0">
                <a:effectLst/>
              </a:rPr>
              <a:t>Calculate average price per square foot by zip code and round to integer</a:t>
            </a:r>
          </a:p>
          <a:p>
            <a:pPr marL="628650" lvl="1" indent="-171450">
              <a:buFont typeface="Arial" panose="020B0604020202020204" pitchFamily="34" charset="0"/>
              <a:buChar char="•"/>
            </a:pPr>
            <a:r>
              <a:rPr lang="en-US" sz="1100" b="0" dirty="0">
                <a:effectLst/>
              </a:rPr>
              <a:t>Create a new column '</a:t>
            </a:r>
            <a:r>
              <a:rPr lang="en-US" sz="1100" b="0" dirty="0" err="1">
                <a:effectLst/>
              </a:rPr>
              <a:t>zip_code_prefix</a:t>
            </a:r>
            <a:r>
              <a:rPr lang="en-US" sz="1100" b="0" dirty="0">
                <a:effectLst/>
              </a:rPr>
              <a:t>' for the first three characters of '</a:t>
            </a:r>
            <a:r>
              <a:rPr lang="en-US" sz="1100" b="0" dirty="0" err="1">
                <a:effectLst/>
              </a:rPr>
              <a:t>zip_code</a:t>
            </a:r>
            <a:r>
              <a:rPr lang="en-US" sz="1100" b="0" dirty="0">
                <a:effectLst/>
              </a:rPr>
              <a:t>'</a:t>
            </a:r>
          </a:p>
          <a:p>
            <a:endParaRPr lang="en-US" dirty="0"/>
          </a:p>
        </p:txBody>
      </p:sp>
      <p:pic>
        <p:nvPicPr>
          <p:cNvPr id="10" name="Picture 9">
            <a:extLst>
              <a:ext uri="{FF2B5EF4-FFF2-40B4-BE49-F238E27FC236}">
                <a16:creationId xmlns:a16="http://schemas.microsoft.com/office/drawing/2014/main" id="{3332C53C-5DA1-4EF6-2E51-E5D48C0CAA5A}"/>
              </a:ext>
            </a:extLst>
          </p:cNvPr>
          <p:cNvPicPr>
            <a:picLocks noChangeAspect="1"/>
          </p:cNvPicPr>
          <p:nvPr/>
        </p:nvPicPr>
        <p:blipFill>
          <a:blip r:embed="rId4"/>
          <a:stretch>
            <a:fillRect/>
          </a:stretch>
        </p:blipFill>
        <p:spPr>
          <a:xfrm>
            <a:off x="1205014" y="3798109"/>
            <a:ext cx="9520680" cy="1564511"/>
          </a:xfrm>
          <a:prstGeom prst="rect">
            <a:avLst/>
          </a:prstGeom>
        </p:spPr>
      </p:pic>
      <p:sp>
        <p:nvSpPr>
          <p:cNvPr id="5" name="TextBox 4">
            <a:extLst>
              <a:ext uri="{FF2B5EF4-FFF2-40B4-BE49-F238E27FC236}">
                <a16:creationId xmlns:a16="http://schemas.microsoft.com/office/drawing/2014/main" id="{34915B94-AFB3-3C45-B06F-6B8117C61AEB}"/>
              </a:ext>
            </a:extLst>
          </p:cNvPr>
          <p:cNvSpPr txBox="1"/>
          <p:nvPr/>
        </p:nvSpPr>
        <p:spPr>
          <a:xfrm>
            <a:off x="4185575" y="492331"/>
            <a:ext cx="3593592" cy="369332"/>
          </a:xfrm>
          <a:prstGeom prst="rect">
            <a:avLst/>
          </a:prstGeom>
          <a:noFill/>
        </p:spPr>
        <p:txBody>
          <a:bodyPr wrap="square" rtlCol="0">
            <a:spAutoFit/>
          </a:bodyPr>
          <a:lstStyle/>
          <a:p>
            <a:r>
              <a:rPr lang="en-US" b="1" dirty="0" err="1"/>
              <a:t>CatboostRegression</a:t>
            </a:r>
            <a:r>
              <a:rPr lang="en-US" b="1" dirty="0"/>
              <a:t> Model Development</a:t>
            </a:r>
          </a:p>
        </p:txBody>
      </p:sp>
    </p:spTree>
    <p:extLst>
      <p:ext uri="{BB962C8B-B14F-4D97-AF65-F5344CB8AC3E}">
        <p14:creationId xmlns:p14="http://schemas.microsoft.com/office/powerpoint/2010/main" val="821088003"/>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3.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{F3427C70-0767-403D-A5E3-94E83772B533}tf22797433_win32</Template>
  <TotalTime>2843</TotalTime>
  <Words>2398</Words>
  <Application>Microsoft Office PowerPoint</Application>
  <PresentationFormat>Widescreen</PresentationFormat>
  <Paragraphs>158</Paragraphs>
  <Slides>17</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-apple-system</vt:lpstr>
      <vt:lpstr>Aptos</vt:lpstr>
      <vt:lpstr>Arial</vt:lpstr>
      <vt:lpstr>Calibri</vt:lpstr>
      <vt:lpstr>Consolas</vt:lpstr>
      <vt:lpstr>Univers Condensed Light</vt:lpstr>
      <vt:lpstr>Walbaum Display Light</vt:lpstr>
      <vt:lpstr>AngleLinesVTI</vt:lpstr>
      <vt:lpstr>  Texas Real Estate  predict house prices based on various real estate features using Machine Learning     Presented by:  Rebecca, Natalie, Russell, Michael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Rebecca Cepe</dc:creator>
  <cp:lastModifiedBy>Rebecca Cepe</cp:lastModifiedBy>
  <cp:revision>14</cp:revision>
  <dcterms:created xsi:type="dcterms:W3CDTF">2024-08-31T22:39:02Z</dcterms:created>
  <dcterms:modified xsi:type="dcterms:W3CDTF">2024-09-12T00:44:35Z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